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5"/>
    <p:sldMasterId id="2147483802" r:id="rId6"/>
  </p:sldMasterIdLst>
  <p:notesMasterIdLst>
    <p:notesMasterId r:id="rId22"/>
  </p:notesMasterIdLst>
  <p:handoutMasterIdLst>
    <p:handoutMasterId r:id="rId23"/>
  </p:handoutMasterIdLst>
  <p:sldIdLst>
    <p:sldId id="258" r:id="rId7"/>
    <p:sldId id="341" r:id="rId8"/>
    <p:sldId id="368" r:id="rId9"/>
    <p:sldId id="349" r:id="rId10"/>
    <p:sldId id="350" r:id="rId11"/>
    <p:sldId id="369" r:id="rId12"/>
    <p:sldId id="351" r:id="rId13"/>
    <p:sldId id="366" r:id="rId14"/>
    <p:sldId id="363" r:id="rId15"/>
    <p:sldId id="356" r:id="rId16"/>
    <p:sldId id="357" r:id="rId17"/>
    <p:sldId id="373" r:id="rId18"/>
    <p:sldId id="353" r:id="rId19"/>
    <p:sldId id="371" r:id="rId20"/>
    <p:sldId id="372" r:id="rId21"/>
  </p:sldIdLst>
  <p:sldSz cx="9144000" cy="6858000" type="screen4x3"/>
  <p:notesSz cx="9931400" cy="67945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orient="horz" pos="234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925">
          <p15:clr>
            <a:srgbClr val="A4A3A4"/>
          </p15:clr>
        </p15:guide>
        <p15:guide id="6" pos="2789">
          <p15:clr>
            <a:srgbClr val="A4A3A4"/>
          </p15:clr>
        </p15:guide>
        <p15:guide id="7" pos="1519">
          <p15:clr>
            <a:srgbClr val="A4A3A4"/>
          </p15:clr>
        </p15:guide>
        <p15:guide id="8" pos="1383">
          <p15:clr>
            <a:srgbClr val="A4A3A4"/>
          </p15:clr>
        </p15:guide>
        <p15:guide id="9" pos="113">
          <p15:clr>
            <a:srgbClr val="A4A3A4"/>
          </p15:clr>
        </p15:guide>
        <p15:guide id="10" pos="4195">
          <p15:clr>
            <a:srgbClr val="A4A3A4"/>
          </p15:clr>
        </p15:guide>
        <p15:guide id="11" pos="4332">
          <p15:clr>
            <a:srgbClr val="A4A3A4"/>
          </p15:clr>
        </p15:guide>
        <p15:guide id="12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D9C"/>
    <a:srgbClr val="3366CC"/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 autoAdjust="0"/>
    <p:restoredTop sz="94714" autoAdjust="0"/>
  </p:normalViewPr>
  <p:slideViewPr>
    <p:cSldViewPr snapToGrid="0">
      <p:cViewPr varScale="1">
        <p:scale>
          <a:sx n="87" d="100"/>
          <a:sy n="87" d="100"/>
        </p:scale>
        <p:origin x="1614" y="90"/>
      </p:cViewPr>
      <p:guideLst>
        <p:guide orient="horz" pos="2205"/>
        <p:guide orient="horz" pos="2341"/>
        <p:guide orient="horz" pos="709"/>
        <p:guide orient="horz" pos="3838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vitkova\Desktop\PROPOSALs\Investicni%20pobidky\Graf%20expanz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vitkova\Desktop\PROPOSALs\Investicni%20pobidky\Graf%20expanz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Sleva</a:t>
            </a:r>
            <a:r>
              <a:rPr lang="cs-CZ" baseline="0" dirty="0" smtClean="0"/>
              <a:t> na dani</a:t>
            </a:r>
            <a:endParaRPr lang="en-US" dirty="0"/>
          </a:p>
        </c:rich>
      </c:tx>
      <c:layout>
        <c:manualLayout>
          <c:xMode val="edge"/>
          <c:yMode val="edge"/>
          <c:x val="0.48931561679790148"/>
          <c:y val="8.1406804472705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169671577593993"/>
          <c:y val="0.24627574465086274"/>
          <c:w val="0.7158869203849515"/>
          <c:h val="0.538849952916196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expanze!$C$3</c:f>
              <c:strCache>
                <c:ptCount val="1"/>
                <c:pt idx="0">
                  <c:v>Tax relief</c:v>
                </c:pt>
              </c:strCache>
            </c:strRef>
          </c:tx>
          <c:spPr>
            <a:solidFill>
              <a:srgbClr val="4066AA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expanze!$A$4:$A$17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expanze!$C$4:$C$17</c:f>
              <c:numCache>
                <c:formatCode>#,##0.0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687352"/>
        <c:axId val="202686176"/>
      </c:barChart>
      <c:catAx>
        <c:axId val="202687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/>
            </a:pPr>
            <a:endParaRPr lang="cs-CZ"/>
          </a:p>
        </c:txPr>
        <c:crossAx val="20268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6861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cs-CZ" sz="1000" dirty="0"/>
                  <a:t>Daňová povinnost (mil. Kč)</a:t>
                </a:r>
              </a:p>
            </c:rich>
          </c:tx>
          <c:layout>
            <c:manualLayout>
              <c:xMode val="edge"/>
              <c:yMode val="edge"/>
              <c:x val="5.6522253105285622E-2"/>
              <c:y val="4.7077000179411598E-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cs-CZ"/>
          </a:p>
        </c:txPr>
        <c:crossAx val="202687352"/>
        <c:crosses val="autoZero"/>
        <c:crossBetween val="between"/>
      </c:valAx>
      <c:spPr>
        <a:solidFill>
          <a:srgbClr val="E5F1FA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392038495188279"/>
          <c:y val="0.91671595312939291"/>
          <c:w val="0.43882589676290656"/>
          <c:h val="6.2534718364626152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itchFamily="34" charset="0"/>
          <a:ea typeface="Arial"/>
          <a:cs typeface="Calibri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/>
            </a:pPr>
            <a:r>
              <a:rPr lang="cs-CZ" sz="1200" b="0" i="0"/>
              <a:t>Sleva na dani - expanze</a:t>
            </a:r>
          </a:p>
        </c:rich>
      </c:tx>
      <c:layout>
        <c:manualLayout>
          <c:xMode val="edge"/>
          <c:yMode val="edge"/>
          <c:x val="0.38980458820141073"/>
          <c:y val="0.1287156426451893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811609518926727"/>
          <c:y val="0.26215912200164171"/>
          <c:w val="0.75430872159890883"/>
          <c:h val="0.53884995291619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expanze!$B$3</c:f>
              <c:strCache>
                <c:ptCount val="1"/>
                <c:pt idx="0">
                  <c:v>Tax after tax relief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8E258D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8E258D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numRef>
              <c:f>expanze!$A$4:$A$17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expanze!$B$4:$B$17</c:f>
              <c:numCache>
                <c:formatCode>#,##0.0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</c:numCache>
            </c:numRef>
          </c:val>
        </c:ser>
        <c:ser>
          <c:idx val="1"/>
          <c:order val="1"/>
          <c:tx>
            <c:strRef>
              <c:f>expanze!$C$3</c:f>
              <c:strCache>
                <c:ptCount val="1"/>
                <c:pt idx="0">
                  <c:v>Tax relief</c:v>
                </c:pt>
              </c:strCache>
            </c:strRef>
          </c:tx>
          <c:spPr>
            <a:solidFill>
              <a:srgbClr val="4066AA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expanze!$A$4:$A$17</c:f>
              <c:numCache>
                <c:formatCode>General</c:formatCode>
                <c:ptCount val="1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</c:numCache>
            </c:numRef>
          </c:cat>
          <c:val>
            <c:numRef>
              <c:f>expanze!$C$4:$C$17</c:f>
              <c:numCache>
                <c:formatCode>#,##0.0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688528"/>
        <c:axId val="202687744"/>
      </c:barChart>
      <c:catAx>
        <c:axId val="20268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/>
            </a:pPr>
            <a:endParaRPr lang="cs-CZ"/>
          </a:p>
        </c:txPr>
        <c:crossAx val="202687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6877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cs-CZ" sz="1000" dirty="0"/>
                  <a:t>Daňová povinnost (mil. Kč)</a:t>
                </a:r>
              </a:p>
            </c:rich>
          </c:tx>
          <c:layout>
            <c:manualLayout>
              <c:xMode val="edge"/>
              <c:yMode val="edge"/>
              <c:x val="1.9224711888930664E-2"/>
              <c:y val="0.1245365822285934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cs-CZ"/>
          </a:p>
        </c:txPr>
        <c:crossAx val="202688528"/>
        <c:crosses val="autoZero"/>
        <c:crossBetween val="between"/>
      </c:valAx>
      <c:spPr>
        <a:solidFill>
          <a:srgbClr val="E5F1FA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lang="en-US" sz="1000" b="0" i="0" u="none" strike="noStrike" baseline="0" noProof="0">
          <a:solidFill>
            <a:srgbClr val="000000"/>
          </a:solidFill>
          <a:latin typeface="Calibri" pitchFamily="34" charset="0"/>
          <a:ea typeface="Arial"/>
          <a:cs typeface="Calibri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0.23994</cdr:x>
      <cdr:y>0.21836</cdr:y>
    </cdr:from>
    <cdr:to>
      <cdr:x>0.24398</cdr:x>
      <cdr:y>0.29265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9291" y="574047"/>
          <a:ext cx="18531" cy="195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0.47211</cdr:x>
      <cdr:y>0.21739</cdr:y>
    </cdr:from>
    <cdr:to>
      <cdr:x>0.52349</cdr:x>
      <cdr:y>0.32022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3204" y="647141"/>
          <a:ext cx="228529" cy="304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0.23994</cdr:x>
      <cdr:y>0.21836</cdr:y>
    </cdr:from>
    <cdr:to>
      <cdr:x>0.24398</cdr:x>
      <cdr:y>0.29753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9291" y="538689"/>
          <a:ext cx="18531" cy="195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0.47211</cdr:x>
      <cdr:y>0.21739</cdr:y>
    </cdr:from>
    <cdr:to>
      <cdr:x>0.52349</cdr:x>
      <cdr:y>0.32022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3204" y="647141"/>
          <a:ext cx="228529" cy="304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0.37337</cdr:x>
      <cdr:y>0.91563</cdr:y>
    </cdr:from>
    <cdr:to>
      <cdr:x>0.58714</cdr:x>
      <cdr:y>0.97856</cdr:y>
    </cdr:to>
    <cdr:sp macro="" textlink="">
      <cdr:nvSpPr>
        <cdr:cNvPr id="5" name="TextBox 15"/>
        <cdr:cNvSpPr txBox="1"/>
      </cdr:nvSpPr>
      <cdr:spPr>
        <a:xfrm xmlns:a="http://schemas.openxmlformats.org/drawingml/2006/main">
          <a:off x="2380251" y="3003989"/>
          <a:ext cx="1362778" cy="20646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cs-CZ" sz="1000" dirty="0" smtClean="0">
              <a:latin typeface="Calibri" pitchFamily="34" charset="0"/>
              <a:cs typeface="Calibri" pitchFamily="34" charset="0"/>
            </a:rPr>
            <a:t>Daň po slevě </a:t>
          </a:r>
        </a:p>
        <a:p xmlns:a="http://schemas.openxmlformats.org/drawingml/2006/main">
          <a:endParaRPr lang="cs-CZ" sz="1000" dirty="0" smtClean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0.68966</cdr:x>
      <cdr:y>0.91401</cdr:y>
    </cdr:from>
    <cdr:to>
      <cdr:x>0.90344</cdr:x>
      <cdr:y>0.96092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4396580" y="2998682"/>
          <a:ext cx="1362842" cy="15388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cs-CZ" sz="1000" dirty="0" smtClean="0">
              <a:latin typeface="Calibri" pitchFamily="34" charset="0"/>
              <a:cs typeface="Calibri" pitchFamily="34" charset="0"/>
            </a:rPr>
            <a:t>Sleva na dani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6454" y="0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FEE8-EFF6-43E6-897B-A51A5FA98DB1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364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6454" y="6453364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6E46-5011-4DA2-93E3-D4B398F04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15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454" y="0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01ED0C7-3E32-4A75-9B3F-8FC951D18CE2}" type="datetimeFigureOut">
              <a:rPr lang="en-GB" smtClean="0"/>
              <a:pPr/>
              <a:t>07/10/2013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05" y="3227770"/>
            <a:ext cx="7945593" cy="30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3364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454" y="6453364"/>
            <a:ext cx="4302582" cy="3400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BD81518-8AD5-49CC-B774-4D66F7222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8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19080000" flipH="1">
            <a:off x="4691391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6" name="AutoShape 17"/>
          <p:cNvSpPr>
            <a:spLocks noChangeArrowheads="1"/>
          </p:cNvSpPr>
          <p:nvPr userDrawn="1"/>
        </p:nvSpPr>
        <p:spPr bwMode="gray">
          <a:xfrm rot="2520000" flipH="1">
            <a:off x="4691391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879158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879158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97" y="0"/>
            <a:ext cx="9131006" cy="6858000"/>
          </a:xfrm>
          <a:prstGeom prst="rect">
            <a:avLst/>
          </a:prstGeom>
        </p:spPr>
      </p:pic>
      <p:sp>
        <p:nvSpPr>
          <p:cNvPr id="9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4000" y="1556792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007225" y="6116638"/>
              <a:ext cx="2136775" cy="741363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1241425" y="4743450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1554163" y="0"/>
              <a:ext cx="4738688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0" y="0"/>
              <a:ext cx="3898900" cy="5630863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7007225" y="6116638"/>
              <a:ext cx="655638" cy="741363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8" cy="122713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1604963" y="4743450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8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 noChangeAspect="1"/>
          </p:cNvSpPr>
          <p:nvPr userDrawn="1"/>
        </p:nvSpPr>
        <p:spPr bwMode="gray">
          <a:xfrm>
            <a:off x="0" y="0"/>
            <a:ext cx="6475236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9" y="0"/>
            <a:ext cx="9129262" cy="6858000"/>
          </a:xfrm>
          <a:prstGeom prst="rect">
            <a:avLst/>
          </a:prstGeom>
        </p:spPr>
      </p:pic>
      <p:sp>
        <p:nvSpPr>
          <p:cNvPr id="9" name="Freeform 9"/>
          <p:cNvSpPr>
            <a:spLocks noChangeAspect="1"/>
          </p:cNvSpPr>
          <p:nvPr userDrawn="1"/>
        </p:nvSpPr>
        <p:spPr bwMode="ltGray">
          <a:xfrm>
            <a:off x="0" y="0"/>
            <a:ext cx="4051300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499225"/>
            <a:ext cx="609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2B85-E659-4169-871C-557D4E1DB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6527800"/>
            <a:ext cx="670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white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black">
          <a:xfrm>
            <a:off x="118584" y="0"/>
            <a:ext cx="2524858" cy="1530350"/>
            <a:chOff x="68" y="0"/>
            <a:chExt cx="1723" cy="964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317990" y="1412776"/>
            <a:ext cx="3522853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white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black">
          <a:xfrm>
            <a:off x="118584" y="0"/>
            <a:ext cx="2524858" cy="1530350"/>
            <a:chOff x="68" y="0"/>
            <a:chExt cx="1723" cy="964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317990" y="1412776"/>
            <a:ext cx="3522853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 userDrawn="1"/>
        </p:nvSpPr>
        <p:spPr bwMode="gray">
          <a:xfrm>
            <a:off x="0" y="547687"/>
            <a:ext cx="4683125" cy="4848226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0" name="Group 19"/>
          <p:cNvGrpSpPr>
            <a:grpSpLocks/>
          </p:cNvGrpSpPr>
          <p:nvPr userDrawn="1"/>
        </p:nvGrpSpPr>
        <p:grpSpPr bwMode="gray">
          <a:xfrm>
            <a:off x="683568" y="548680"/>
            <a:ext cx="1930547" cy="1080120"/>
            <a:chOff x="68" y="0"/>
            <a:chExt cx="1723" cy="964"/>
          </a:xfrm>
          <a:solidFill>
            <a:schemeClr val="accent6"/>
          </a:solidFill>
        </p:grpSpPr>
        <p:sp>
          <p:nvSpPr>
            <p:cNvPr id="2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 userDrawn="1"/>
        </p:nvSpPr>
        <p:spPr bwMode="gray">
          <a:xfrm>
            <a:off x="1" y="548680"/>
            <a:ext cx="4678494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16803" y="1844824"/>
            <a:ext cx="3057570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16802" y="4005064"/>
            <a:ext cx="272522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gray">
          <a:xfrm>
            <a:off x="716804" y="548680"/>
            <a:ext cx="1782043" cy="1080120"/>
            <a:chOff x="68" y="0"/>
            <a:chExt cx="1723" cy="964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gray">
          <a:xfrm>
            <a:off x="-10256" y="-1"/>
            <a:ext cx="9154257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4638469" y="2492896"/>
            <a:ext cx="4187542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638469" y="5013176"/>
            <a:ext cx="4187542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18584" y="0"/>
            <a:ext cx="2524858" cy="1530350"/>
            <a:chOff x="68" y="0"/>
            <a:chExt cx="1723" cy="964"/>
          </a:xfrm>
        </p:grpSpPr>
        <p:sp>
          <p:nvSpPr>
            <p:cNvPr id="1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4816720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6" y="4291200"/>
            <a:ext cx="3704631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18584" y="0"/>
            <a:ext cx="2524858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1" y="0"/>
            <a:ext cx="6330462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215"/>
              </a:cxn>
              <a:cxn ang="0">
                <a:pos x="18451" y="26215"/>
              </a:cxn>
              <a:cxn ang="0">
                <a:pos x="26215" y="0"/>
              </a:cxn>
              <a:cxn ang="0">
                <a:pos x="0" y="0"/>
              </a:cxn>
            </a:cxnLst>
            <a:rect l="0" t="0" r="r" b="b"/>
            <a:pathLst>
              <a:path w="26215" h="26215">
                <a:moveTo>
                  <a:pt x="0" y="0"/>
                </a:moveTo>
                <a:lnTo>
                  <a:pt x="0" y="26215"/>
                </a:lnTo>
                <a:lnTo>
                  <a:pt x="18451" y="26215"/>
                </a:lnTo>
                <a:lnTo>
                  <a:pt x="2621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17990" y="1268760"/>
            <a:ext cx="5118107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356993"/>
            <a:ext cx="4785762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4982308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299078" y="764704"/>
            <a:ext cx="38741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Click to edit Master title style</a:t>
            </a:r>
            <a:endParaRPr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 userDrawn="1"/>
        </p:nvSpPr>
        <p:spPr bwMode="gray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298940" y="1440000"/>
            <a:ext cx="3854769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99077" y="2700000"/>
            <a:ext cx="34752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7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5744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4638469" y="188640"/>
            <a:ext cx="4254010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7"/>
          <p:cNvGrpSpPr/>
          <p:nvPr userDrawn="1"/>
        </p:nvGrpSpPr>
        <p:grpSpPr bwMode="gray">
          <a:xfrm>
            <a:off x="162018" y="1"/>
            <a:ext cx="889489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Freeform 27"/>
          <p:cNvSpPr>
            <a:spLocks/>
          </p:cNvSpPr>
          <p:nvPr userDrawn="1"/>
        </p:nvSpPr>
        <p:spPr bwMode="gray">
          <a:xfrm>
            <a:off x="8" y="-1587"/>
            <a:ext cx="2095500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123728" y="1196975"/>
            <a:ext cx="6768752" cy="4895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85674"/>
            <a:ext cx="1848000" cy="4909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Freeform 27"/>
          <p:cNvSpPr>
            <a:spLocks/>
          </p:cNvSpPr>
          <p:nvPr userDrawn="1"/>
        </p:nvSpPr>
        <p:spPr bwMode="gray">
          <a:xfrm>
            <a:off x="8" y="-1587"/>
            <a:ext cx="2095500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112651" y="1196975"/>
            <a:ext cx="6779311" cy="4895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 bwMode="gray">
          <a:xfrm>
            <a:off x="0" y="0"/>
            <a:ext cx="9144000" cy="6859588"/>
            <a:chOff x="3175" y="-1588"/>
            <a:chExt cx="9140826" cy="6859588"/>
          </a:xfrm>
        </p:grpSpPr>
        <p:sp>
          <p:nvSpPr>
            <p:cNvPr id="14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563" cy="3239162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 userDrawn="1"/>
          </p:nvSpPr>
          <p:spPr bwMode="gray">
            <a:xfrm>
              <a:off x="1979613" y="1820540"/>
              <a:ext cx="7164388" cy="5037460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 userDrawn="1"/>
          </p:nvSpPr>
          <p:spPr bwMode="gray">
            <a:xfrm>
              <a:off x="3049588" y="1820540"/>
              <a:ext cx="1423988" cy="1418623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8" y="5013325"/>
            <a:ext cx="4105275" cy="1439863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113086" y="1196975"/>
            <a:ext cx="3323492" cy="4895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5568464" y="1196975"/>
            <a:ext cx="3323492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reeform 27"/>
          <p:cNvSpPr>
            <a:spLocks/>
          </p:cNvSpPr>
          <p:nvPr userDrawn="1"/>
        </p:nvSpPr>
        <p:spPr bwMode="gray">
          <a:xfrm>
            <a:off x="8" y="-1587"/>
            <a:ext cx="2095500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 bwMode="gray">
          <a:xfrm>
            <a:off x="2112649" y="116632"/>
            <a:ext cx="6779304" cy="819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Box 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251520" y="6663729"/>
            <a:ext cx="8208912" cy="1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© 201</a:t>
            </a:r>
            <a:r>
              <a:rPr lang="cs-CZ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KPMG </a:t>
            </a:r>
            <a:r>
              <a:rPr lang="en-US" sz="500" dirty="0" err="1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Česká</a:t>
            </a: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" dirty="0" err="1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republika</a:t>
            </a: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500" dirty="0" err="1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s.r.o</a:t>
            </a: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., a Czech limited liability company and a member firm of the KPMG network of independent member firms affiliated with KPMG International Cooperative (“KPMG International“), a Swiss entity. All rights reserved. Printed in the Czech Republic.</a:t>
            </a:r>
            <a:endParaRPr lang="en-GB" sz="500" dirty="0">
              <a:solidFill>
                <a:srgbClr val="00338D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4816720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6" y="4291200"/>
            <a:ext cx="3704631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18584" y="0"/>
            <a:ext cx="2524858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>
            <a:lvl1pPr>
              <a:defRPr sz="1800"/>
            </a:lvl1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cs-CZ" dirty="0" err="1" smtClean="0"/>
              <a:t>second</a:t>
            </a:r>
            <a:r>
              <a:rPr lang="en-US" dirty="0" smtClean="0"/>
              <a:t> level</a:t>
            </a:r>
          </a:p>
          <a:p>
            <a:pPr lvl="3"/>
            <a:r>
              <a:rPr lang="cs-CZ" dirty="0" err="1" smtClean="0"/>
              <a:t>third</a:t>
            </a:r>
            <a:r>
              <a:rPr lang="en-US" dirty="0" smtClean="0"/>
              <a:t> level</a:t>
            </a:r>
          </a:p>
          <a:p>
            <a:pPr lvl="4"/>
            <a:r>
              <a:rPr lang="cs-CZ" dirty="0" err="1" smtClean="0"/>
              <a:t>fourth</a:t>
            </a:r>
            <a:r>
              <a:rPr lang="en-US" dirty="0" smtClean="0"/>
              <a:t> level</a:t>
            </a:r>
          </a:p>
          <a:p>
            <a:pPr lvl="5"/>
            <a:r>
              <a:rPr lang="cs-CZ" dirty="0" err="1" smtClean="0"/>
              <a:t>fif</a:t>
            </a:r>
            <a:r>
              <a:rPr lang="en-GB" dirty="0" err="1" smtClean="0"/>
              <a:t>th</a:t>
            </a:r>
            <a:r>
              <a:rPr lang="en-GB" dirty="0" smtClean="0"/>
              <a:t> level</a:t>
            </a:r>
            <a:endParaRPr lang="en-US" dirty="0" smtClean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>
            <a:lvl1pPr>
              <a:defRPr sz="1800"/>
            </a:lvl1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cs-CZ" dirty="0" err="1" smtClean="0"/>
              <a:t>second</a:t>
            </a:r>
            <a:r>
              <a:rPr lang="en-US" dirty="0" smtClean="0"/>
              <a:t> level</a:t>
            </a:r>
          </a:p>
          <a:p>
            <a:pPr lvl="3"/>
            <a:r>
              <a:rPr lang="cs-CZ" dirty="0" err="1" smtClean="0"/>
              <a:t>third</a:t>
            </a:r>
            <a:r>
              <a:rPr lang="en-US" dirty="0" smtClean="0"/>
              <a:t> level</a:t>
            </a:r>
          </a:p>
          <a:p>
            <a:pPr lvl="4"/>
            <a:r>
              <a:rPr lang="cs-CZ" dirty="0" err="1" smtClean="0"/>
              <a:t>fourth</a:t>
            </a:r>
            <a:r>
              <a:rPr lang="en-US" dirty="0" smtClean="0"/>
              <a:t> level</a:t>
            </a:r>
          </a:p>
          <a:p>
            <a:pPr lvl="5"/>
            <a:r>
              <a:rPr lang="cs-CZ" dirty="0" err="1" smtClean="0"/>
              <a:t>fif</a:t>
            </a:r>
            <a:r>
              <a:rPr lang="en-GB" dirty="0" err="1" smtClean="0"/>
              <a:t>th</a:t>
            </a:r>
            <a:r>
              <a:rPr lang="en-GB" dirty="0" smtClean="0"/>
              <a:t> level</a:t>
            </a:r>
            <a:endParaRPr lang="en-US" dirty="0" smtClean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>
            <a:lvl1pPr>
              <a:defRPr sz="1800"/>
            </a:lvl1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cs-CZ" dirty="0" err="1" smtClean="0"/>
              <a:t>second</a:t>
            </a:r>
            <a:r>
              <a:rPr lang="en-US" dirty="0" smtClean="0"/>
              <a:t> level</a:t>
            </a:r>
          </a:p>
          <a:p>
            <a:pPr lvl="3"/>
            <a:r>
              <a:rPr lang="cs-CZ" dirty="0" err="1" smtClean="0"/>
              <a:t>third</a:t>
            </a:r>
            <a:r>
              <a:rPr lang="en-US" dirty="0" smtClean="0"/>
              <a:t> level</a:t>
            </a:r>
          </a:p>
          <a:p>
            <a:pPr lvl="4"/>
            <a:r>
              <a:rPr lang="cs-CZ" dirty="0" err="1" smtClean="0"/>
              <a:t>fourth</a:t>
            </a:r>
            <a:r>
              <a:rPr lang="en-US" dirty="0" smtClean="0"/>
              <a:t> level</a:t>
            </a:r>
          </a:p>
          <a:p>
            <a:pPr lvl="5"/>
            <a:r>
              <a:rPr lang="cs-CZ" dirty="0" err="1" smtClean="0"/>
              <a:t>fif</a:t>
            </a:r>
            <a:r>
              <a:rPr lang="en-GB" dirty="0" err="1" smtClean="0"/>
              <a:t>th</a:t>
            </a:r>
            <a:r>
              <a:rPr lang="en-GB" dirty="0" smtClean="0"/>
              <a:t> level</a:t>
            </a:r>
            <a:endParaRPr lang="en-US" dirty="0" smtClean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>
            <a:lvl1pPr>
              <a:defRPr sz="1800"/>
            </a:lvl1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cs-CZ" dirty="0" err="1" smtClean="0"/>
              <a:t>second</a:t>
            </a:r>
            <a:r>
              <a:rPr lang="en-US" dirty="0" smtClean="0"/>
              <a:t> level</a:t>
            </a:r>
          </a:p>
          <a:p>
            <a:pPr lvl="3"/>
            <a:r>
              <a:rPr lang="cs-CZ" dirty="0" err="1" smtClean="0"/>
              <a:t>third</a:t>
            </a:r>
            <a:r>
              <a:rPr lang="en-US" dirty="0" smtClean="0"/>
              <a:t> level</a:t>
            </a:r>
          </a:p>
          <a:p>
            <a:pPr lvl="4"/>
            <a:r>
              <a:rPr lang="cs-CZ" dirty="0" err="1" smtClean="0"/>
              <a:t>fourth</a:t>
            </a:r>
            <a:r>
              <a:rPr lang="en-US" dirty="0" smtClean="0"/>
              <a:t> level</a:t>
            </a:r>
          </a:p>
          <a:p>
            <a:pPr lvl="5"/>
            <a:r>
              <a:rPr lang="cs-CZ" dirty="0" err="1" smtClean="0"/>
              <a:t>fif</a:t>
            </a:r>
            <a:r>
              <a:rPr lang="en-GB" dirty="0" err="1" smtClean="0"/>
              <a:t>th</a:t>
            </a:r>
            <a:r>
              <a:rPr lang="en-GB" dirty="0" smtClean="0"/>
              <a:t>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8" y="1125538"/>
            <a:ext cx="4248150" cy="23749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125538"/>
            <a:ext cx="4249737" cy="237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179388" y="3716338"/>
            <a:ext cx="42481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512" y="1124745"/>
            <a:ext cx="8712968" cy="4968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grpSp>
        <p:nvGrpSpPr>
          <p:cNvPr id="18" name="Group 17"/>
          <p:cNvGrpSpPr/>
          <p:nvPr userDrawn="1"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 userDrawn="1"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"/>
            <p:cNvSpPr/>
            <p:nvPr userDrawn="1"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 userDrawn="1"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gray">
          <a:xfrm>
            <a:off x="179512" y="6381332"/>
            <a:ext cx="871296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 bwMode="gray">
          <a:xfrm>
            <a:off x="8389560" y="6381332"/>
            <a:ext cx="502920" cy="280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r" rtl="0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6" name="Title Placeholder 45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5" name="Text Box 8"/>
          <p:cNvSpPr txBox="1">
            <a:spLocks noChangeArrowheads="1"/>
          </p:cNvSpPr>
          <p:nvPr userDrawn="1">
            <p:custDataLst>
              <p:tags r:id="rId29"/>
            </p:custDataLst>
          </p:nvPr>
        </p:nvSpPr>
        <p:spPr bwMode="gray">
          <a:xfrm>
            <a:off x="179512" y="6381328"/>
            <a:ext cx="5832648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l">
              <a:spcBef>
                <a:spcPct val="40000"/>
              </a:spcBef>
            </a:pPr>
            <a:r>
              <a:rPr lang="en-US" sz="700" kern="1200" dirty="0" smtClean="0">
                <a:solidFill>
                  <a:srgbClr val="00338D"/>
                </a:solidFill>
                <a:latin typeface="+mn-lt"/>
                <a:ea typeface="+mn-ea"/>
                <a:cs typeface="+mn-cs"/>
              </a:rPr>
              <a:t>© 201</a:t>
            </a:r>
            <a:r>
              <a:rPr lang="cs-CZ" sz="700" kern="1200" dirty="0" smtClean="0">
                <a:solidFill>
                  <a:srgbClr val="00338D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700" kern="1200" dirty="0" smtClean="0">
                <a:solidFill>
                  <a:srgbClr val="00338D"/>
                </a:solidFill>
                <a:latin typeface="+mn-lt"/>
                <a:ea typeface="+mn-ea"/>
                <a:cs typeface="+mn-cs"/>
              </a:rPr>
              <a:t> KPMG </a:t>
            </a:r>
            <a:r>
              <a:rPr lang="en-US" sz="700" kern="1200" dirty="0" err="1" smtClean="0">
                <a:solidFill>
                  <a:srgbClr val="00338D"/>
                </a:solidFill>
                <a:latin typeface="+mn-lt"/>
                <a:ea typeface="+mn-ea"/>
                <a:cs typeface="+mn-cs"/>
              </a:rPr>
              <a:t>Česká</a:t>
            </a:r>
            <a:r>
              <a:rPr lang="en-US" sz="700" kern="1200" dirty="0" smtClean="0">
                <a:solidFill>
                  <a:srgbClr val="00338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00" kern="1200" dirty="0" err="1" smtClean="0">
                <a:solidFill>
                  <a:srgbClr val="00338D"/>
                </a:solidFill>
                <a:latin typeface="+mn-lt"/>
                <a:ea typeface="+mn-ea"/>
                <a:cs typeface="+mn-cs"/>
              </a:rPr>
              <a:t>republika</a:t>
            </a:r>
            <a:r>
              <a:rPr lang="en-US" sz="700" kern="1200" dirty="0" smtClean="0">
                <a:solidFill>
                  <a:srgbClr val="00338D"/>
                </a:solidFill>
                <a:latin typeface="+mn-lt"/>
                <a:ea typeface="+mn-ea"/>
                <a:cs typeface="+mn-cs"/>
              </a:rPr>
              <a:t>, s.r.o., a Czech limited liability company and a member firm of the KPMG network of independent member firms affiliated with KPMG International Cooperative (“KPMG International“), a Swiss entity. All rights reserved. Printed in the Czech Republic.</a:t>
            </a:r>
            <a:endParaRPr lang="en-GB" sz="700" kern="1200" dirty="0">
              <a:solidFill>
                <a:srgbClr val="00338D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7" r:id="rId2"/>
    <p:sldLayoutId id="2147483788" r:id="rId3"/>
    <p:sldLayoutId id="2147483786" r:id="rId4"/>
    <p:sldLayoutId id="2147483799" r:id="rId5"/>
    <p:sldLayoutId id="2147483777" r:id="rId6"/>
    <p:sldLayoutId id="2147483775" r:id="rId7"/>
    <p:sldLayoutId id="2147483776" r:id="rId8"/>
    <p:sldLayoutId id="2147483789" r:id="rId9"/>
    <p:sldLayoutId id="2147483790" r:id="rId10"/>
    <p:sldLayoutId id="2147483791" r:id="rId11"/>
    <p:sldLayoutId id="2147483785" r:id="rId12"/>
    <p:sldLayoutId id="2147483792" r:id="rId13"/>
    <p:sldLayoutId id="2147483778" r:id="rId14"/>
    <p:sldLayoutId id="2147483793" r:id="rId15"/>
    <p:sldLayoutId id="2147483794" r:id="rId16"/>
    <p:sldLayoutId id="2147483795" r:id="rId17"/>
    <p:sldLayoutId id="2147483798" r:id="rId18"/>
    <p:sldLayoutId id="2147483796" r:id="rId19"/>
    <p:sldLayoutId id="2147483797" r:id="rId20"/>
    <p:sldLayoutId id="2147483800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801" r:id="rId27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tabLst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tabLst/>
        <a:defRPr lang="en-GB" sz="16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51520" y="1196756"/>
            <a:ext cx="8640960" cy="48960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1" name="Freeform 27"/>
          <p:cNvSpPr>
            <a:spLocks/>
          </p:cNvSpPr>
          <p:nvPr/>
        </p:nvSpPr>
        <p:spPr bwMode="gray">
          <a:xfrm>
            <a:off x="5" y="-1587"/>
            <a:ext cx="2095500" cy="9080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2"/>
              </a:cxn>
              <a:cxn ang="0">
                <a:pos x="1260" y="572"/>
              </a:cxn>
              <a:cxn ang="0">
                <a:pos x="1430" y="0"/>
              </a:cxn>
              <a:cxn ang="0">
                <a:pos x="0" y="0"/>
              </a:cxn>
            </a:cxnLst>
            <a:rect l="0" t="0" r="r" b="b"/>
            <a:pathLst>
              <a:path w="1430" h="572">
                <a:moveTo>
                  <a:pt x="0" y="0"/>
                </a:moveTo>
                <a:lnTo>
                  <a:pt x="0" y="572"/>
                </a:lnTo>
                <a:lnTo>
                  <a:pt x="1260" y="572"/>
                </a:lnTo>
                <a:lnTo>
                  <a:pt x="143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112649" y="116632"/>
            <a:ext cx="6779304" cy="81978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gray">
          <a:xfrm>
            <a:off x="8688321" y="6607792"/>
            <a:ext cx="348175" cy="20558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40000"/>
              </a:spcBef>
            </a:pPr>
            <a:fld id="{358FC8E3-FE67-4452-9F4E-9A47A20D0542}" type="slidenum">
              <a:rPr lang="en-GB" sz="80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pPr algn="r">
                <a:spcBef>
                  <a:spcPct val="40000"/>
                </a:spcBef>
              </a:pPr>
              <a:t>‹#›</a:t>
            </a:fld>
            <a:endParaRPr lang="en-GB" sz="800" dirty="0">
              <a:solidFill>
                <a:srgbClr val="00338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51520" y="6663729"/>
            <a:ext cx="8208912" cy="1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© 2013 KPMG </a:t>
            </a:r>
            <a:r>
              <a:rPr lang="en-US" sz="500" dirty="0" err="1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Česká</a:t>
            </a: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00" dirty="0" err="1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republika</a:t>
            </a:r>
            <a:r>
              <a:rPr lang="en-US" sz="500" dirty="0" smtClean="0">
                <a:solidFill>
                  <a:srgbClr val="00338D"/>
                </a:solidFill>
                <a:latin typeface="Calibri" pitchFamily="34" charset="0"/>
                <a:cs typeface="Calibri" pitchFamily="34" charset="0"/>
              </a:rPr>
              <a:t>, s.r.o., a Czech limited liability company and a member firm of the KPMG network of independent member firms affiliated with KPMG International Cooperative (“KPMG International“), a Swiss entity. All rights reserved. Printed in the Czech Republic.</a:t>
            </a:r>
            <a:endParaRPr lang="en-GB" sz="500" dirty="0">
              <a:solidFill>
                <a:srgbClr val="00338D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</p:sldLayoutIdLst>
  <p:transition spd="slow"/>
  <p:hf hdr="0" ftr="0"/>
  <p:txStyles>
    <p:titleStyle>
      <a:lvl1pPr algn="l" defTabSz="914400" rtl="0" eaLnBrk="1" latinLnBrk="0" hangingPunct="1">
        <a:spcBef>
          <a:spcPct val="0"/>
        </a:spcBef>
        <a:buNone/>
        <a:defRPr lang="en-GB" sz="1600" b="1" kern="1200" noProof="0" dirty="0" smtClean="0">
          <a:solidFill>
            <a:srgbClr val="00338D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 sz="1600" b="1">
          <a:solidFill>
            <a:srgbClr val="00338D"/>
          </a:solidFill>
          <a:latin typeface="+mj-lt"/>
        </a:defRPr>
      </a:lvl2pPr>
      <a:lvl3pPr eaLnBrk="1" hangingPunct="1">
        <a:defRPr sz="1600" b="1">
          <a:solidFill>
            <a:srgbClr val="00338D"/>
          </a:solidFill>
          <a:latin typeface="+mj-lt"/>
        </a:defRPr>
      </a:lvl3pPr>
      <a:lvl4pPr eaLnBrk="1" hangingPunct="1">
        <a:defRPr sz="1600" b="1">
          <a:solidFill>
            <a:srgbClr val="00338D"/>
          </a:solidFill>
          <a:latin typeface="+mj-lt"/>
        </a:defRPr>
      </a:lvl4pPr>
      <a:lvl5pPr eaLnBrk="1" hangingPunct="1">
        <a:defRPr sz="1600" b="1">
          <a:solidFill>
            <a:srgbClr val="00338D"/>
          </a:solidFill>
          <a:latin typeface="+mj-lt"/>
        </a:defRPr>
      </a:lvl5pPr>
      <a:lvl6pPr eaLnBrk="1" hangingPunct="1">
        <a:defRPr sz="1600" b="1">
          <a:solidFill>
            <a:srgbClr val="00338D"/>
          </a:solidFill>
          <a:latin typeface="+mj-lt"/>
        </a:defRPr>
      </a:lvl6pPr>
      <a:lvl7pPr eaLnBrk="1" hangingPunct="1">
        <a:defRPr sz="1600" b="1">
          <a:solidFill>
            <a:srgbClr val="00338D"/>
          </a:solidFill>
          <a:latin typeface="+mj-lt"/>
        </a:defRPr>
      </a:lvl7pPr>
      <a:lvl8pPr eaLnBrk="1" hangingPunct="1">
        <a:defRPr sz="1600" b="1">
          <a:solidFill>
            <a:srgbClr val="00338D"/>
          </a:solidFill>
          <a:latin typeface="+mj-lt"/>
        </a:defRPr>
      </a:lvl8pPr>
      <a:lvl9pPr eaLnBrk="1" hangingPunct="1">
        <a:defRPr sz="1600" b="1">
          <a:solidFill>
            <a:srgbClr val="00338D"/>
          </a:solidFill>
          <a:latin typeface="+mj-lt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900" b="1" kern="1200" noProof="0" dirty="0" smtClean="0">
          <a:solidFill>
            <a:srgbClr val="00338D"/>
          </a:solidFill>
          <a:latin typeface="Calibri" pitchFamily="34" charset="0"/>
          <a:ea typeface="+mn-ea"/>
          <a:cs typeface="Calibri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900" b="0" kern="1200" noProof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900" b="0" kern="1200" noProof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900" b="0" kern="1200" noProof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b="0" kern="1200" baseline="0" noProof="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720725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1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9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000" y="1556792"/>
            <a:ext cx="3743944" cy="2016224"/>
          </a:xfrm>
        </p:spPr>
        <p:txBody>
          <a:bodyPr>
            <a:normAutofit fontScale="90000"/>
          </a:bodyPr>
          <a:lstStyle/>
          <a:p>
            <a:r>
              <a:rPr lang="cs-CZ" sz="2800" smtClean="0"/>
              <a:t>Daňové aspekty </a:t>
            </a:r>
            <a:br>
              <a:rPr lang="cs-CZ" sz="2800" smtClean="0"/>
            </a:br>
            <a:r>
              <a:rPr lang="cs-CZ" sz="2800" smtClean="0"/>
              <a:t>čerpání pobídky</a:t>
            </a:r>
            <a:br>
              <a:rPr lang="cs-CZ" sz="2800" smtClean="0"/>
            </a:br>
            <a:r>
              <a:rPr lang="cs-CZ" sz="2800" smtClean="0"/>
              <a:t/>
            </a:r>
            <a:br>
              <a:rPr lang="cs-CZ" sz="2800" smtClean="0"/>
            </a:br>
            <a:r>
              <a:rPr lang="cs-CZ" sz="2400" smtClean="0"/>
              <a:t/>
            </a:r>
            <a:br>
              <a:rPr lang="cs-CZ" sz="2400" smtClean="0"/>
            </a:br>
            <a:r>
              <a:rPr lang="cs-CZ" sz="2000" smtClean="0"/>
              <a:t>Jan Linhart</a:t>
            </a:r>
            <a:br>
              <a:rPr lang="cs-CZ" sz="2000" smtClean="0"/>
            </a:br>
            <a:r>
              <a:rPr lang="cs-CZ" sz="2000" smtClean="0"/>
              <a:t>Markéta Kubíčková</a:t>
            </a:r>
            <a:endParaRPr lang="cs-CZ" sz="1800">
              <a:latin typeface="+mn-lt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323528" y="4077072"/>
            <a:ext cx="3029875" cy="1079823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8. </a:t>
            </a:r>
            <a:r>
              <a:rPr lang="cs-CZ" sz="1400" b="1" dirty="0"/>
              <a:t>ř</a:t>
            </a:r>
            <a:r>
              <a:rPr lang="cs-CZ" sz="1400" b="1" dirty="0" smtClean="0"/>
              <a:t>íjna 2013</a:t>
            </a:r>
            <a:endParaRPr lang="en-GB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1720" y="332656"/>
            <a:ext cx="8713788" cy="5762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Dvoustranný pohled na převodní ceny pobídkových společností</a:t>
            </a:r>
            <a:endParaRPr lang="en-US" sz="2000" dirty="0"/>
          </a:p>
        </p:txBody>
      </p:sp>
      <p:pic>
        <p:nvPicPr>
          <p:cNvPr id="2050" name="Picture 2" descr="C:\Users\jplodkova\AppData\Local\Microsoft\Windows\Temporary Internet Files\Content.IE5\TX0WVGR2\MC9004421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04" y="5229200"/>
            <a:ext cx="936104" cy="9361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8124" y="5517232"/>
            <a:ext cx="7128792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marL="0" lvl="2" algn="ctr">
              <a:spcBef>
                <a:spcPts val="1200"/>
              </a:spcBef>
              <a:buSzPct val="200000"/>
              <a:defRPr/>
            </a:pPr>
            <a:r>
              <a:rPr lang="cs-CZ" sz="16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! zpětná oprava převodních cen formou dodatečného daňového přiznání je významně omezena !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-649088" y="1124744"/>
            <a:ext cx="9469560" cy="1296144"/>
          </a:xfrm>
          <a:prstGeom prst="parallelogram">
            <a:avLst>
              <a:gd name="adj" fmla="val 27053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obě situace, nízké zisky (ztráty) a/nebo vysoké zisky mohou znamenat značné daňové riziko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proto, musí být převodní ceny v pobídkových společnostech zdůvodněny </a:t>
            </a:r>
            <a:b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z obou stran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-612576" y="2636912"/>
            <a:ext cx="7848872" cy="576064"/>
          </a:xfrm>
          <a:prstGeom prst="parallelogram">
            <a:avLst>
              <a:gd name="adj" fmla="val 30291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bIns="0" rtlCol="0" anchor="ctr" anchorCtr="0"/>
          <a:lstStyle/>
          <a:p>
            <a:r>
              <a:rPr lang="cs-CZ" b="1" smtClean="0">
                <a:latin typeface="Calibri" pitchFamily="34" charset="0"/>
              </a:rPr>
              <a:t>jak se s tím vypořádat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-684584" y="3212976"/>
            <a:ext cx="8856984" cy="1800200"/>
          </a:xfrm>
          <a:prstGeom prst="parallelogram">
            <a:avLst>
              <a:gd name="adj" fmla="val 26073"/>
            </a:avLst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nastavit převodní ceny správně již od začátku investování </a:t>
            </a:r>
            <a:b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(zvolit vhodný model převodních cen a implementovat jej) 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využití hranic definovaných srovnávací analýzou (benchmark)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dokumentace (primární a sekundární)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získat schválení finančního úřadu – závazné posouzení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1720" y="332656"/>
            <a:ext cx="8713788" cy="576262"/>
          </a:xfrm>
        </p:spPr>
        <p:txBody>
          <a:bodyPr>
            <a:normAutofit/>
          </a:bodyPr>
          <a:lstStyle/>
          <a:p>
            <a:r>
              <a:rPr lang="cs-CZ" sz="2000" noProof="0" dirty="0" smtClean="0"/>
              <a:t>Daňové plánování</a:t>
            </a:r>
            <a:endParaRPr lang="en-US" sz="2000" noProof="0" dirty="0"/>
          </a:p>
        </p:txBody>
      </p:sp>
      <p:pic>
        <p:nvPicPr>
          <p:cNvPr id="3076" name="Picture 4" descr="C:\Users\jplodkova\AppData\Local\Microsoft\Windows\Temporary Internet Files\Content.IE5\74CFUZ4S\MC90043379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796" y="5096500"/>
            <a:ext cx="936000" cy="936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45916" y="5312524"/>
            <a:ext cx="4176464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marL="0" lvl="2" algn="ctr">
              <a:spcBef>
                <a:spcPts val="1200"/>
              </a:spcBef>
              <a:buSzPct val="200000"/>
              <a:defRPr/>
            </a:pPr>
            <a:r>
              <a:rPr lang="cs-CZ" sz="1400" b="1" i="1" dirty="0" smtClean="0">
                <a:latin typeface="Calibri" pitchFamily="34" charset="0"/>
                <a:cs typeface="Arial" pitchFamily="34" charset="0"/>
              </a:rPr>
              <a:t>Jaký je Váš přístup?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-417884" y="1353344"/>
            <a:ext cx="4570784" cy="576064"/>
          </a:xfrm>
          <a:prstGeom prst="parallelogram">
            <a:avLst>
              <a:gd name="adj" fmla="val 30291"/>
            </a:avLst>
          </a:prstGeom>
          <a:solidFill>
            <a:srgbClr val="3A5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bIns="0" rtlCol="0" anchor="ctr" anchorCtr="0"/>
          <a:lstStyle/>
          <a:p>
            <a:pPr indent="177800"/>
            <a:r>
              <a:rPr lang="cs-CZ" b="1" smtClean="0">
                <a:latin typeface="Calibri" pitchFamily="34" charset="0"/>
              </a:rPr>
              <a:t>Smluvní výrobce</a:t>
            </a:r>
          </a:p>
        </p:txBody>
      </p:sp>
      <p:sp>
        <p:nvSpPr>
          <p:cNvPr id="16" name="Parallelogram 15"/>
          <p:cNvSpPr/>
          <p:nvPr/>
        </p:nvSpPr>
        <p:spPr>
          <a:xfrm>
            <a:off x="-654926" y="1924555"/>
            <a:ext cx="4896726" cy="1872745"/>
          </a:xfrm>
          <a:prstGeom prst="parallelogram">
            <a:avLst>
              <a:gd name="adj" fmla="val 26073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444500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omezený funkční a rizikový profil</a:t>
            </a:r>
          </a:p>
          <a:p>
            <a:pPr marL="444500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obvykle prodává většinu produkce </a:t>
            </a:r>
            <a:b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 rámci skupiny</a:t>
            </a:r>
          </a:p>
          <a:p>
            <a:pPr marL="444500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stabilní, ale nízké zisky</a:t>
            </a:r>
          </a:p>
        </p:txBody>
      </p:sp>
      <p:sp>
        <p:nvSpPr>
          <p:cNvPr id="17" name="Parallelogram 16"/>
          <p:cNvSpPr/>
          <p:nvPr/>
        </p:nvSpPr>
        <p:spPr>
          <a:xfrm>
            <a:off x="4612332" y="1317740"/>
            <a:ext cx="4320000" cy="576064"/>
          </a:xfrm>
          <a:prstGeom prst="parallelogram">
            <a:avLst>
              <a:gd name="adj" fmla="val 30291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bIns="0" rtlCol="0" anchor="ctr" anchorCtr="0"/>
          <a:lstStyle/>
          <a:p>
            <a:r>
              <a:rPr lang="cs-CZ" b="1" smtClean="0">
                <a:latin typeface="Calibri" pitchFamily="34" charset="0"/>
              </a:rPr>
              <a:t>Plnohodnotný výrobce</a:t>
            </a:r>
          </a:p>
        </p:txBody>
      </p:sp>
      <p:sp>
        <p:nvSpPr>
          <p:cNvPr id="18" name="Parallelogram 17"/>
          <p:cNvSpPr/>
          <p:nvPr/>
        </p:nvSpPr>
        <p:spPr>
          <a:xfrm>
            <a:off x="4114801" y="1896315"/>
            <a:ext cx="5016500" cy="2993185"/>
          </a:xfrm>
          <a:prstGeom prst="parallelogram">
            <a:avLst>
              <a:gd name="adj" fmla="val 26073"/>
            </a:avLst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vykonává významné funkce </a:t>
            </a:r>
            <a:b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z pohledu dodavatelského řetězce 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nese hlavní tržní rizika 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používá nehmotná aktiva (technologie, patenty, marketingová aktiva)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očekávání vyšších zisků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je možné vykázání ztráty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Převodní ceny souhrn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79388" y="1125538"/>
            <a:ext cx="8713787" cy="4967287"/>
            <a:chOff x="179388" y="1125538"/>
            <a:chExt cx="8713787" cy="4967287"/>
          </a:xfrm>
        </p:grpSpPr>
        <p:sp>
          <p:nvSpPr>
            <p:cNvPr id="18" name="AutoShape 20"/>
            <p:cNvSpPr>
              <a:spLocks noChangeArrowheads="1"/>
            </p:cNvSpPr>
            <p:nvPr/>
          </p:nvSpPr>
          <p:spPr bwMode="gray">
            <a:xfrm rot="19080000" flipH="1">
              <a:off x="4767591" y="2337090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CA" dirty="0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gray">
            <a:xfrm rot="2520000" flipH="1">
              <a:off x="4767591" y="4533306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algn="l" defTabSz="914400" rtl="0" eaLnBrk="1" latinLnBrk="0" hangingPunct="1"/>
              <a:endParaRPr lang="en-C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 rot="2520000">
              <a:off x="2739458" y="2337090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CA" dirty="0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gray">
            <a:xfrm rot="19080000">
              <a:off x="2714058" y="4507906"/>
              <a:ext cx="1497623" cy="381000"/>
            </a:xfrm>
            <a:prstGeom prst="rightArrow">
              <a:avLst>
                <a:gd name="adj1" fmla="val 63333"/>
                <a:gd name="adj2" fmla="val 49582"/>
              </a:avLst>
            </a:prstGeom>
            <a:gradFill rotWithShape="1">
              <a:gsLst>
                <a:gs pos="0">
                  <a:srgbClr val="DCDDDD"/>
                </a:gs>
                <a:gs pos="100000">
                  <a:srgbClr val="97989A"/>
                </a:gs>
              </a:gsLst>
              <a:lin ang="0" scaled="1"/>
            </a:gradFill>
            <a:ln w="6350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marL="0" algn="l" defTabSz="914400" rtl="0" eaLnBrk="1" latinLnBrk="0" hangingPunct="1"/>
              <a:endParaRPr lang="en-C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179388" y="1557337"/>
              <a:ext cx="3323022" cy="1944688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solidFill>
                <a:srgbClr val="00338D"/>
              </a:solidFill>
            </a:ln>
          </p:spPr>
          <p:txBody>
            <a:bodyPr>
              <a:normAutofit lnSpcReduction="10000"/>
            </a:bodyPr>
            <a:lstStyle/>
            <a:p>
              <a:pPr marL="177800" marR="0" lvl="2" indent="-177800" algn="l" defTabSz="914400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ceny dohodnuté mezi spojenými osobami by měly být v souladu </a:t>
              </a:r>
              <a:b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</a:b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s těmi, které jsou ujednány mezi nezávislými stranami</a:t>
              </a:r>
            </a:p>
            <a:p>
              <a:pPr marL="177800" marR="0" lvl="2" indent="-177800" algn="l" defTabSz="914400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pokud tyto podmínky nejsou splněny a rozdíly nejsou řádně zdokumentovány, finanční úřad upraví základ daně/daňovou ztrátu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" name="Text Placeholder 4"/>
            <p:cNvSpPr txBox="1">
              <a:spLocks/>
            </p:cNvSpPr>
            <p:nvPr/>
          </p:nvSpPr>
          <p:spPr>
            <a:xfrm>
              <a:off x="179388" y="4148137"/>
              <a:ext cx="3323022" cy="1944688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solidFill>
                <a:srgbClr val="00338D"/>
              </a:solidFill>
            </a:ln>
          </p:spPr>
          <p:txBody>
            <a:bodyPr/>
            <a:lstStyle/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dodatečné vyměření daně</a:t>
              </a:r>
            </a:p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úrok z prodlení</a:t>
              </a:r>
            </a:p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penále</a:t>
              </a:r>
            </a:p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srážková daň z dividend (mimo EU)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5" name="Text Placeholder 5"/>
            <p:cNvSpPr txBox="1">
              <a:spLocks/>
            </p:cNvSpPr>
            <p:nvPr/>
          </p:nvSpPr>
          <p:spPr>
            <a:xfrm>
              <a:off x="5570153" y="1557337"/>
              <a:ext cx="3323022" cy="1944688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solidFill>
                <a:srgbClr val="00338D"/>
              </a:solidFill>
            </a:ln>
          </p:spPr>
          <p:txBody>
            <a:bodyPr>
              <a:noAutofit/>
            </a:bodyPr>
            <a:lstStyle/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směrnice OECD ohledně převodních cen je obecně akceptována  </a:t>
              </a:r>
            </a:p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dokumentační povinnost </a:t>
              </a:r>
              <a:b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</a:b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(na požádání)</a:t>
              </a:r>
            </a:p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rozsah doporučené dokumentace je stanoven v pokynech </a:t>
              </a:r>
              <a:b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</a:b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Ministerstva financí České republiky  </a:t>
              </a:r>
            </a:p>
          </p:txBody>
        </p:sp>
        <p:sp>
          <p:nvSpPr>
            <p:cNvPr id="6" name="Text Placeholder 6"/>
            <p:cNvSpPr txBox="1">
              <a:spLocks/>
            </p:cNvSpPr>
            <p:nvPr/>
          </p:nvSpPr>
          <p:spPr>
            <a:xfrm>
              <a:off x="5570153" y="4148137"/>
              <a:ext cx="3323022" cy="1944688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solidFill>
                <a:srgbClr val="00338D"/>
              </a:solidFill>
            </a:ln>
          </p:spPr>
          <p:txBody>
            <a:bodyPr>
              <a:normAutofit/>
            </a:bodyPr>
            <a:lstStyle/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riziko ztráty veškeré slevy na dani pro společnosti s investičními pobídkami (i zpětně)</a:t>
              </a:r>
              <a:endPara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177800" marR="0" lvl="2" indent="-177800" algn="l" defTabSz="914400" rtl="0" eaLnBrk="0" fontAlgn="auto" latinLnBrk="0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97989A"/>
                </a:buClr>
                <a:buSzPct val="85000"/>
                <a:buFont typeface="Arial" charset="0"/>
                <a:buChar char="■"/>
                <a:tabLst/>
                <a:defRPr/>
              </a:pPr>
              <a:r>
                <a:rPr kumimoji="0" lang="cs-CZ" sz="15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možnost požádat o závazné posouzení</a:t>
              </a:r>
              <a:endPara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79388" y="1125538"/>
              <a:ext cx="3323022" cy="359817"/>
            </a:xfrm>
            <a:prstGeom prst="rect">
              <a:avLst/>
            </a:prstGeom>
            <a:solidFill>
              <a:srgbClr val="409DAD"/>
            </a:solidFill>
          </p:spPr>
          <p:txBody>
            <a:bodyPr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Princip tržního odstupu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" name="Text Placeholder 8"/>
            <p:cNvSpPr txBox="1">
              <a:spLocks/>
            </p:cNvSpPr>
            <p:nvPr/>
          </p:nvSpPr>
          <p:spPr>
            <a:xfrm>
              <a:off x="5570153" y="1125538"/>
              <a:ext cx="3323022" cy="359817"/>
            </a:xfrm>
            <a:prstGeom prst="rect">
              <a:avLst/>
            </a:prstGeom>
            <a:solidFill>
              <a:srgbClr val="409DAD"/>
            </a:solidFill>
          </p:spPr>
          <p:txBody>
            <a:bodyPr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Dokumentace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9" name="Text Placeholder 9"/>
            <p:cNvSpPr txBox="1">
              <a:spLocks/>
            </p:cNvSpPr>
            <p:nvPr/>
          </p:nvSpPr>
          <p:spPr>
            <a:xfrm>
              <a:off x="179388" y="3716339"/>
              <a:ext cx="3323022" cy="359817"/>
            </a:xfrm>
            <a:prstGeom prst="rect">
              <a:avLst/>
            </a:prstGeom>
            <a:solidFill>
              <a:srgbClr val="409DAD"/>
            </a:solidFill>
          </p:spPr>
          <p:txBody>
            <a:bodyPr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Rizika převodních cen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0" name="Text Placeholder 10"/>
            <p:cNvSpPr txBox="1">
              <a:spLocks/>
            </p:cNvSpPr>
            <p:nvPr/>
          </p:nvSpPr>
          <p:spPr>
            <a:xfrm>
              <a:off x="5570153" y="3716339"/>
              <a:ext cx="3323022" cy="359817"/>
            </a:xfrm>
            <a:prstGeom prst="rect">
              <a:avLst/>
            </a:prstGeom>
            <a:solidFill>
              <a:srgbClr val="409DAD"/>
            </a:solidFill>
          </p:spPr>
          <p:txBody>
            <a:bodyPr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Speciální pozornost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3466480" y="3101116"/>
              <a:ext cx="2140784" cy="1132672"/>
            </a:xfrm>
            <a:prstGeom prst="ellipse">
              <a:avLst/>
            </a:prstGeom>
            <a:solidFill>
              <a:srgbClr val="3A5D9C"/>
            </a:solidFill>
          </p:spPr>
          <p:txBody>
            <a:bodyPr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cs-CZ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Vnitroskupinové transakce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93273"/>
            <a:ext cx="9144000" cy="216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Shrnutí</a:t>
            </a:r>
            <a:endParaRPr lang="en-US" sz="2000" dirty="0"/>
          </a:p>
        </p:txBody>
      </p:sp>
      <p:sp>
        <p:nvSpPr>
          <p:cNvPr id="4" name="Parallelogram 3"/>
          <p:cNvSpPr/>
          <p:nvPr/>
        </p:nvSpPr>
        <p:spPr>
          <a:xfrm>
            <a:off x="-621084" y="1353344"/>
            <a:ext cx="7848872" cy="576064"/>
          </a:xfrm>
          <a:prstGeom prst="parallelogram">
            <a:avLst>
              <a:gd name="adj" fmla="val 30291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0" bIns="0" rtlCol="0" anchor="ctr" anchorCtr="0"/>
          <a:lstStyle/>
          <a:p>
            <a:r>
              <a:rPr lang="cs-CZ" sz="1700" b="1" smtClean="0">
                <a:latin typeface="Calibri" pitchFamily="34" charset="0"/>
              </a:rPr>
              <a:t>Investiční pobídky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-786184" y="1917700"/>
            <a:ext cx="8856984" cy="2103760"/>
          </a:xfrm>
          <a:prstGeom prst="parallelogram">
            <a:avLst>
              <a:gd name="adj" fmla="val 26073"/>
            </a:avLst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Mají v České republice dlouhou tradici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Dělají Českou republiku atraktivnější pro případné nové investory a rozšíření stávajících investic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Představují možnost nemalých daňových úspor 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Mají sice určitá rizika, ale tato rizika je možné řídit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Včasná identifikace rizikových oblastí a jejich řešení na začátku projektu může budoucí rizika minimalizovat nebo zcela eliminovat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660900"/>
            <a:ext cx="9144000" cy="21971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T w="0" h="0"/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US" sz="1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4104456" cy="2664296"/>
          </a:xfrm>
        </p:spPr>
        <p:txBody>
          <a:bodyPr/>
          <a:lstStyle/>
          <a:p>
            <a:r>
              <a:rPr lang="cs-CZ" sz="1600" dirty="0" smtClean="0">
                <a:solidFill>
                  <a:srgbClr val="E5F2F4"/>
                </a:solidFill>
              </a:rPr>
              <a:t>Jan Linhart</a:t>
            </a:r>
            <a:r>
              <a:rPr lang="en-GB" sz="1600" dirty="0" smtClean="0">
                <a:solidFill>
                  <a:srgbClr val="E5F2F4"/>
                </a:solidFill>
              </a:rPr>
              <a:t/>
            </a:r>
            <a:br>
              <a:rPr lang="en-GB" sz="1600" dirty="0" smtClean="0">
                <a:solidFill>
                  <a:srgbClr val="E5F2F4"/>
                </a:solidFill>
              </a:rPr>
            </a:br>
            <a:r>
              <a:rPr lang="en-GB" sz="1600" b="0" dirty="0" smtClean="0">
                <a:solidFill>
                  <a:srgbClr val="E5F2F4"/>
                </a:solidFill>
              </a:rPr>
              <a:t>+420 </a:t>
            </a:r>
            <a:r>
              <a:rPr lang="cs-CZ" sz="1600" b="0" dirty="0" smtClean="0">
                <a:solidFill>
                  <a:srgbClr val="E5F2F4"/>
                </a:solidFill>
              </a:rPr>
              <a:t>222 123 617</a:t>
            </a:r>
            <a:br>
              <a:rPr lang="cs-CZ" sz="1600" b="0" dirty="0" smtClean="0">
                <a:solidFill>
                  <a:srgbClr val="E5F2F4"/>
                </a:solidFill>
              </a:rPr>
            </a:br>
            <a:r>
              <a:rPr lang="cs-CZ" sz="1600" b="0" dirty="0" err="1" smtClean="0">
                <a:solidFill>
                  <a:srgbClr val="E5F2F4"/>
                </a:solidFill>
              </a:rPr>
              <a:t>jlinhart</a:t>
            </a:r>
            <a:r>
              <a:rPr lang="en-US" sz="1600" b="0" dirty="0" smtClean="0">
                <a:solidFill>
                  <a:srgbClr val="E5F2F4"/>
                </a:solidFill>
              </a:rPr>
              <a:t>@</a:t>
            </a:r>
            <a:r>
              <a:rPr lang="en-US" sz="1600" b="0" dirty="0" err="1" smtClean="0">
                <a:solidFill>
                  <a:srgbClr val="E5F2F4"/>
                </a:solidFill>
              </a:rPr>
              <a:t>kpmg.cz</a:t>
            </a:r>
            <a:r>
              <a:rPr lang="en-GB" sz="1600" dirty="0" smtClean="0">
                <a:solidFill>
                  <a:srgbClr val="E5F2F4"/>
                </a:solidFill>
              </a:rPr>
              <a:t/>
            </a:r>
            <a:br>
              <a:rPr lang="en-GB" sz="1600" dirty="0" smtClean="0">
                <a:solidFill>
                  <a:srgbClr val="E5F2F4"/>
                </a:solidFill>
              </a:rPr>
            </a:br>
            <a:r>
              <a:rPr lang="cs-CZ" sz="1600" dirty="0" smtClean="0">
                <a:solidFill>
                  <a:srgbClr val="E5F2F4"/>
                </a:solidFill>
              </a:rPr>
              <a:t/>
            </a:r>
            <a:br>
              <a:rPr lang="cs-CZ" sz="1600" dirty="0" smtClean="0">
                <a:solidFill>
                  <a:srgbClr val="E5F2F4"/>
                </a:solidFill>
              </a:rPr>
            </a:br>
            <a:r>
              <a:rPr lang="cs-CZ" sz="1600" dirty="0" smtClean="0">
                <a:solidFill>
                  <a:srgbClr val="E5F2F4"/>
                </a:solidFill>
              </a:rPr>
              <a:t>Markéta Kubíčková</a:t>
            </a:r>
            <a:br>
              <a:rPr lang="cs-CZ" sz="1600" dirty="0" smtClean="0">
                <a:solidFill>
                  <a:srgbClr val="E5F2F4"/>
                </a:solidFill>
              </a:rPr>
            </a:br>
            <a:r>
              <a:rPr lang="cs-CZ" sz="1600" b="0" dirty="0" smtClean="0">
                <a:solidFill>
                  <a:srgbClr val="E5F2F4"/>
                </a:solidFill>
              </a:rPr>
              <a:t>+420 222 123 571</a:t>
            </a:r>
            <a:br>
              <a:rPr lang="cs-CZ" sz="1600" b="0" dirty="0" smtClean="0">
                <a:solidFill>
                  <a:srgbClr val="E5F2F4"/>
                </a:solidFill>
              </a:rPr>
            </a:br>
            <a:r>
              <a:rPr lang="cs-CZ" sz="1600" b="0" dirty="0" err="1" smtClean="0">
                <a:solidFill>
                  <a:srgbClr val="E5F2F4"/>
                </a:solidFill>
              </a:rPr>
              <a:t>mkubickova</a:t>
            </a:r>
            <a:r>
              <a:rPr lang="cs-CZ" sz="1600" b="0" dirty="0" smtClean="0">
                <a:solidFill>
                  <a:srgbClr val="E5F2F4"/>
                </a:solidFill>
              </a:rPr>
              <a:t>@</a:t>
            </a:r>
            <a:r>
              <a:rPr lang="cs-CZ" sz="1600" b="0" dirty="0" err="1" smtClean="0">
                <a:solidFill>
                  <a:srgbClr val="E5F2F4"/>
                </a:solidFill>
              </a:rPr>
              <a:t>kpmg.cz</a:t>
            </a:r>
            <a:r>
              <a:rPr lang="cs-CZ" sz="1600" b="0" dirty="0" smtClean="0">
                <a:solidFill>
                  <a:srgbClr val="E5F2F4"/>
                </a:solidFill>
              </a:rPr>
              <a:t/>
            </a:r>
            <a:br>
              <a:rPr lang="cs-CZ" sz="1600" b="0" dirty="0" smtClean="0">
                <a:solidFill>
                  <a:srgbClr val="E5F2F4"/>
                </a:solidFill>
              </a:rPr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GB" sz="1600" dirty="0" smtClean="0">
                <a:solidFill>
                  <a:srgbClr val="E5F2F4"/>
                </a:solidFill>
              </a:rPr>
              <a:t>KPMG </a:t>
            </a:r>
            <a:r>
              <a:rPr lang="cs-CZ" sz="1600" dirty="0" smtClean="0">
                <a:solidFill>
                  <a:srgbClr val="E5F2F4"/>
                </a:solidFill>
              </a:rPr>
              <a:t>Česká republika, s.r.o.</a:t>
            </a:r>
            <a:br>
              <a:rPr lang="cs-CZ" sz="1600" dirty="0" smtClean="0">
                <a:solidFill>
                  <a:srgbClr val="E5F2F4"/>
                </a:solidFill>
              </a:rPr>
            </a:br>
            <a:r>
              <a:rPr lang="cs-CZ" sz="1600" b="0" dirty="0" smtClean="0"/>
              <a:t>Pobřežní 1a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cs-CZ" sz="1600" b="0" dirty="0" smtClean="0"/>
              <a:t>186 00  Praha 8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cs-CZ" sz="1600" b="0" dirty="0" smtClean="0"/>
              <a:t>www.</a:t>
            </a:r>
            <a:r>
              <a:rPr lang="cs-CZ" sz="1600" b="0" dirty="0" err="1" smtClean="0"/>
              <a:t>kpmg.cz</a:t>
            </a:r>
            <a:r>
              <a:rPr lang="cs-CZ" sz="1600" dirty="0" smtClean="0">
                <a:solidFill>
                  <a:srgbClr val="E5F2F4"/>
                </a:solidFill>
              </a:rPr>
              <a:t/>
            </a:r>
            <a:br>
              <a:rPr lang="cs-CZ" sz="1600" dirty="0" smtClean="0">
                <a:solidFill>
                  <a:srgbClr val="E5F2F4"/>
                </a:solidFill>
              </a:rPr>
            </a:br>
            <a:r>
              <a:rPr lang="cs-CZ" sz="1600" dirty="0" smtClean="0">
                <a:solidFill>
                  <a:srgbClr val="E5F2F4"/>
                </a:solidFill>
              </a:rPr>
              <a:t/>
            </a:r>
            <a:br>
              <a:rPr lang="cs-CZ" sz="1600" dirty="0" smtClean="0">
                <a:solidFill>
                  <a:srgbClr val="E5F2F4"/>
                </a:solidFill>
              </a:rPr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4008" y="5157192"/>
            <a:ext cx="4105275" cy="1584176"/>
          </a:xfrm>
        </p:spPr>
        <p:txBody>
          <a:bodyPr>
            <a:normAutofit/>
          </a:bodyPr>
          <a:lstStyle/>
          <a:p>
            <a:pPr algn="ctr"/>
            <a:endParaRPr lang="cs-CZ" dirty="0" smtClean="0"/>
          </a:p>
          <a:p>
            <a:r>
              <a:rPr lang="en-US" dirty="0" smtClean="0"/>
              <a:t>© 201</a:t>
            </a:r>
            <a:r>
              <a:rPr lang="cs-CZ" dirty="0" smtClean="0"/>
              <a:t>3</a:t>
            </a:r>
            <a:r>
              <a:rPr lang="en-US" dirty="0" smtClean="0"/>
              <a:t> KPMG </a:t>
            </a:r>
            <a:r>
              <a:rPr lang="en-US" dirty="0" err="1" smtClean="0"/>
              <a:t>Česká</a:t>
            </a:r>
            <a:r>
              <a:rPr lang="en-US" dirty="0" smtClean="0"/>
              <a:t> </a:t>
            </a:r>
            <a:r>
              <a:rPr lang="en-US" dirty="0" err="1" smtClean="0"/>
              <a:t>republika</a:t>
            </a:r>
            <a:r>
              <a:rPr lang="en-US" dirty="0" smtClean="0"/>
              <a:t>, </a:t>
            </a:r>
            <a:r>
              <a:rPr lang="en-US" dirty="0" err="1" smtClean="0"/>
              <a:t>s.r.o</a:t>
            </a:r>
            <a:r>
              <a:rPr lang="en-US" dirty="0" smtClean="0"/>
              <a:t>., a Czech limited liability company and a member firm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sz="800" dirty="0" smtClean="0">
                <a:solidFill>
                  <a:srgbClr val="00338D"/>
                </a:solidFill>
              </a:rPr>
              <a:t>.</a:t>
            </a:r>
            <a:endParaRPr lang="en-GB" sz="800" dirty="0" smtClean="0">
              <a:solidFill>
                <a:srgbClr val="00338D"/>
              </a:solidFill>
            </a:endParaRPr>
          </a:p>
          <a:p>
            <a:r>
              <a:rPr lang="en-GB" dirty="0" smtClean="0"/>
              <a:t>The KPMG name, logo and ‘cutting through complexity’ are registered trademarks or trademarks of KPMG International Cooperative (KPMG International).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23728" y="332656"/>
            <a:ext cx="7416824" cy="5762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Investiční po</a:t>
            </a:r>
            <a:r>
              <a:rPr lang="en-US" sz="2000" dirty="0" smtClean="0"/>
              <a:t>b</a:t>
            </a:r>
            <a:r>
              <a:rPr lang="cs-CZ" sz="2000" dirty="0" err="1" smtClean="0"/>
              <a:t>ídky</a:t>
            </a:r>
            <a:r>
              <a:rPr lang="cs-CZ" sz="2000" dirty="0" smtClean="0"/>
              <a:t> ve formě slevy na dani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3500438"/>
            <a:ext cx="8640763" cy="2233612"/>
          </a:xfrm>
        </p:spPr>
        <p:txBody>
          <a:bodyPr>
            <a:normAutofit/>
          </a:bodyPr>
          <a:lstStyle/>
          <a:p>
            <a:pPr marL="387350" lvl="2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None/>
            </a:pPr>
            <a:endParaRPr lang="cs-CZ" altLang="ko-KR" b="1" dirty="0" smtClean="0">
              <a:solidFill>
                <a:schemeClr val="accent5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 marL="387350" lvl="2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None/>
            </a:pPr>
            <a:endParaRPr lang="cs-CZ" altLang="ko-KR" b="0" dirty="0" smtClean="0">
              <a:sym typeface="Wingdings" pitchFamily="2" charset="2"/>
            </a:endParaRPr>
          </a:p>
          <a:p>
            <a:pPr marL="387350" lvl="2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None/>
            </a:pPr>
            <a:endParaRPr lang="cs-CZ" dirty="0" smtClean="0"/>
          </a:p>
          <a:p>
            <a:pPr lvl="1"/>
            <a:endParaRPr lang="cs-CZ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-540568" y="1249015"/>
            <a:ext cx="8856984" cy="504056"/>
          </a:xfrm>
          <a:prstGeom prst="parallelogram">
            <a:avLst>
              <a:gd name="adj" fmla="val 30291"/>
            </a:avLst>
          </a:prstGeom>
          <a:solidFill>
            <a:srgbClr val="3A5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bIns="0" rtlCol="0" anchor="ctr" anchorCtr="0"/>
          <a:lstStyle/>
          <a:p>
            <a:r>
              <a:rPr lang="cs-CZ" sz="1600" b="1" smtClean="0">
                <a:latin typeface="Calibri" pitchFamily="34" charset="0"/>
              </a:rPr>
              <a:t>Sleva na dani může být uplatněna po dobu deseti zdaňovacích období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-540568" y="1753071"/>
            <a:ext cx="9217024" cy="1296144"/>
          </a:xfrm>
          <a:prstGeom prst="parallelogram">
            <a:avLst>
              <a:gd name="adj" fmla="val 30291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ze základu daně generovaného všemi činnostmi společnosti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po splnění všeobecných podmínek dle zákona o investičních pobídkách a při splnění zvláštních podmínek dle zákona o daních z příjmů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3337247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2" indent="-263525">
              <a:spcBef>
                <a:spcPts val="1200"/>
              </a:spcBef>
              <a:buSzPct val="200000"/>
              <a:buBlip>
                <a:blip r:embed="rId2"/>
              </a:buBlip>
              <a:defRPr/>
            </a:pPr>
            <a:r>
              <a:rPr lang="cs-CZ" sz="1400" b="1" i="1" smtClean="0">
                <a:latin typeface="Calibri" pitchFamily="34" charset="0"/>
                <a:cs typeface="Arial" pitchFamily="34" charset="0"/>
              </a:rPr>
              <a:t>Není nutné oddělovat zisk stávající a nové investice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-540568" y="3913311"/>
            <a:ext cx="6768752" cy="504056"/>
          </a:xfrm>
          <a:prstGeom prst="parallelogram">
            <a:avLst>
              <a:gd name="adj" fmla="val 30291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cs-CZ" sz="1600" b="1" smtClean="0">
                <a:latin typeface="Calibri" pitchFamily="34" charset="0"/>
              </a:rPr>
              <a:t>Počátek běhu lhůt pro čerpání slevy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-468560" y="4417367"/>
            <a:ext cx="8352928" cy="1008112"/>
          </a:xfrm>
          <a:prstGeom prst="parallelogram">
            <a:avLst>
              <a:gd name="adj" fmla="val 30291"/>
            </a:avLst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první rok čerpání slevy na dani = nejdříve v roce splnění podmínek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nejpozději však do tří let od vydání Rozhodnutí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5857527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2" indent="-263525">
              <a:spcBef>
                <a:spcPts val="1200"/>
              </a:spcBef>
              <a:buSzPct val="200000"/>
              <a:buBlip>
                <a:blip r:embed="rId2"/>
              </a:buBlip>
              <a:defRPr/>
            </a:pPr>
            <a:r>
              <a:rPr lang="cs-CZ" sz="1400" b="1" i="1" dirty="0" smtClean="0">
                <a:latin typeface="Calibri" pitchFamily="34" charset="0"/>
                <a:cs typeface="Arial" pitchFamily="34" charset="0"/>
              </a:rPr>
              <a:t>Možnost získání dodatečné úspory odložením začátku lhůty pro čerpání slevy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1720" y="332656"/>
            <a:ext cx="6481540" cy="576262"/>
          </a:xfrm>
        </p:spPr>
        <p:txBody>
          <a:bodyPr>
            <a:normAutofit/>
          </a:bodyPr>
          <a:lstStyle/>
          <a:p>
            <a:r>
              <a:rPr lang="cs-CZ" sz="2000" dirty="0"/>
              <a:t>Limity pro čerpání slevy na </a:t>
            </a:r>
            <a:r>
              <a:rPr lang="cs-CZ" sz="2000" dirty="0" smtClean="0"/>
              <a:t>dani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125538"/>
            <a:ext cx="8713788" cy="5111750"/>
          </a:xfrm>
        </p:spPr>
        <p:txBody>
          <a:bodyPr>
            <a:normAutofit/>
          </a:bodyPr>
          <a:lstStyle/>
          <a:p>
            <a:pPr marL="114300" lvl="0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</a:pPr>
            <a:endParaRPr lang="cs-CZ" dirty="0">
              <a:sym typeface="Wingdings" pitchFamily="2" charset="2"/>
            </a:endParaRPr>
          </a:p>
          <a:p>
            <a:pPr marL="650875" lvl="3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None/>
            </a:pPr>
            <a:endParaRPr lang="cs-CZ" dirty="0">
              <a:sym typeface="Wingdings" pitchFamily="2" charset="2"/>
            </a:endParaRPr>
          </a:p>
          <a:p>
            <a:pPr marL="650875" lvl="3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□"/>
            </a:pPr>
            <a:endParaRPr lang="cs-CZ" dirty="0" smtClean="0">
              <a:sym typeface="Wingdings" pitchFamily="2" charset="2"/>
            </a:endParaRPr>
          </a:p>
          <a:p>
            <a:pPr marL="650875" lvl="3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□"/>
            </a:pPr>
            <a:endParaRPr lang="cs-CZ" dirty="0" smtClean="0">
              <a:sym typeface="Wingdings" pitchFamily="2" charset="2"/>
            </a:endParaRPr>
          </a:p>
          <a:p>
            <a:pPr marL="650875" lvl="3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□"/>
            </a:pPr>
            <a:endParaRPr lang="cs-CZ" dirty="0" smtClean="0">
              <a:sym typeface="Wingdings" pitchFamily="2" charset="2"/>
            </a:endParaRPr>
          </a:p>
          <a:p>
            <a:pPr marL="650875" lvl="3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□"/>
            </a:pPr>
            <a:endParaRPr lang="cs-CZ" dirty="0">
              <a:sym typeface="Wingdings" pitchFamily="2" charset="2"/>
            </a:endParaRPr>
          </a:p>
          <a:p>
            <a:pPr marL="650875" lvl="3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□"/>
            </a:pPr>
            <a:endParaRPr lang="cs-CZ" dirty="0">
              <a:sym typeface="Wingdings" pitchFamily="2" charset="2"/>
            </a:endParaRPr>
          </a:p>
          <a:p>
            <a:pPr marL="387350" lvl="2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Char char="□"/>
            </a:pPr>
            <a:endParaRPr lang="cs-CZ" altLang="ko-KR" dirty="0">
              <a:sym typeface="Wingdings" pitchFamily="2" charset="2"/>
            </a:endParaRPr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9712" y="1988840"/>
          <a:ext cx="4824536" cy="1411352"/>
        </p:xfrm>
        <a:graphic>
          <a:graphicData uri="http://schemas.openxmlformats.org/drawingml/2006/table">
            <a:tbl>
              <a:tblPr first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{00A15C55-8517-42AA-B614-E9B94910E393}</a:tableStyleId>
              </a:tblPr>
              <a:tblGrid>
                <a:gridCol w="2304256"/>
                <a:gridCol w="2520280"/>
              </a:tblGrid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cs-CZ" sz="1700" i="1" dirty="0" smtClean="0">
                          <a:latin typeface="Calibri" pitchFamily="34" charset="0"/>
                        </a:rPr>
                        <a:t>Veřejná podpora</a:t>
                      </a:r>
                      <a:endParaRPr lang="en-US" sz="1700" i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5D9C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i="1" dirty="0" smtClean="0">
                          <a:latin typeface="Calibri" pitchFamily="34" charset="0"/>
                        </a:rPr>
                        <a:t>Region</a:t>
                      </a:r>
                      <a:endParaRPr lang="en-US" sz="1700" i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5D9C">
                        <a:alpha val="73000"/>
                      </a:srgbClr>
                    </a:solidFill>
                  </a:tcPr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latin typeface="Calibri" pitchFamily="34" charset="0"/>
                        </a:rPr>
                        <a:t>0 %</a:t>
                      </a:r>
                      <a:endParaRPr lang="en-US" sz="1600" i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latin typeface="Calibri" pitchFamily="34" charset="0"/>
                        </a:rPr>
                        <a:t>Praha</a:t>
                      </a:r>
                      <a:endParaRPr lang="en-US" sz="1600" i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latin typeface="Calibri" pitchFamily="34" charset="0"/>
                        </a:rPr>
                        <a:t>22,5 – 30 %</a:t>
                      </a:r>
                      <a:endParaRPr lang="en-US" sz="1600" i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latin typeface="Calibri" pitchFamily="34" charset="0"/>
                        </a:rPr>
                        <a:t>Jihozápadní</a:t>
                      </a:r>
                      <a:r>
                        <a:rPr lang="cs-CZ" sz="1600" i="1" baseline="0" dirty="0" smtClean="0">
                          <a:latin typeface="Calibri" pitchFamily="34" charset="0"/>
                        </a:rPr>
                        <a:t> Čechy</a:t>
                      </a:r>
                      <a:endParaRPr lang="en-US" sz="1600" i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2838"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latin typeface="Calibri" pitchFamily="34" charset="0"/>
                        </a:rPr>
                        <a:t>30 – 40</a:t>
                      </a:r>
                      <a:r>
                        <a:rPr lang="cs-CZ" sz="1600" i="1" baseline="0" dirty="0" smtClean="0">
                          <a:latin typeface="Calibri" pitchFamily="34" charset="0"/>
                        </a:rPr>
                        <a:t> %</a:t>
                      </a:r>
                      <a:endParaRPr lang="en-US" sz="1600" i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latin typeface="Calibri" pitchFamily="34" charset="0"/>
                        </a:rPr>
                        <a:t>Ostatní regiony</a:t>
                      </a:r>
                      <a:endParaRPr lang="en-US" sz="1600" i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Parallelogram 5"/>
          <p:cNvSpPr/>
          <p:nvPr/>
        </p:nvSpPr>
        <p:spPr>
          <a:xfrm>
            <a:off x="-684584" y="1124744"/>
            <a:ext cx="8856984" cy="720080"/>
          </a:xfrm>
          <a:prstGeom prst="parallelogram">
            <a:avLst>
              <a:gd name="adj" fmla="val 30291"/>
            </a:avLst>
          </a:prstGeom>
          <a:solidFill>
            <a:srgbClr val="3A5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bIns="0" rtlCol="0" anchor="ctr" anchorCtr="0"/>
          <a:lstStyle/>
          <a:p>
            <a:pPr marL="114300" defTabSz="533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</a:pPr>
            <a:r>
              <a:rPr lang="cs-CZ" sz="1600" b="1" dirty="0" smtClean="0">
                <a:latin typeface="Calibri" pitchFamily="34" charset="0"/>
                <a:sym typeface="Wingdings" pitchFamily="2" charset="2"/>
              </a:rPr>
              <a:t>Sleva na dani nesmí v jednotlivých zdaňovacích obdobích překročit výši povolné veřejné podpory </a:t>
            </a:r>
            <a:r>
              <a:rPr lang="cs-CZ" sz="1600" b="1" dirty="0" smtClean="0">
                <a:latin typeface="Calibri" pitchFamily="34" charset="0"/>
              </a:rPr>
              <a:t>a současně </a:t>
            </a:r>
            <a:r>
              <a:rPr lang="cs-CZ" sz="1600" b="1" dirty="0" smtClean="0">
                <a:latin typeface="Calibri" pitchFamily="34" charset="0"/>
                <a:sym typeface="Wingdings" pitchFamily="2" charset="2"/>
              </a:rPr>
              <a:t>maximální výši veřejné podpory</a:t>
            </a:r>
            <a:endParaRPr lang="cs-CZ" sz="1600" b="1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-684584" y="3564508"/>
            <a:ext cx="9145016" cy="1512168"/>
          </a:xfrm>
          <a:prstGeom prst="parallelogram">
            <a:avLst>
              <a:gd name="adj" fmla="val 25181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>
            <a:noAutofit/>
          </a:bodyPr>
          <a:lstStyle/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endParaRPr lang="cs-CZ" sz="150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</a:pPr>
            <a:r>
              <a:rPr lang="cs-CZ" sz="16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Náklady, které mohou být podpořeny</a:t>
            </a:r>
          </a:p>
          <a:p>
            <a:pPr marL="893763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Pozemky</a:t>
            </a:r>
          </a:p>
          <a:p>
            <a:pPr marL="893763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Budovy</a:t>
            </a:r>
          </a:p>
          <a:p>
            <a:pPr marL="893763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Strojní zařízení</a:t>
            </a:r>
          </a:p>
          <a:p>
            <a:pPr marL="893763" lvl="2" indent="-266700" eaLnBrk="0" hangingPunct="0">
              <a:spcBef>
                <a:spcPts val="600"/>
              </a:spcBef>
              <a:buClr>
                <a:srgbClr val="97989A"/>
              </a:buClr>
              <a:buSzPct val="50000"/>
              <a:buFont typeface="Arial" charset="0"/>
              <a:buChar char="■"/>
            </a:pPr>
            <a:endParaRPr lang="cs-CZ" sz="150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2555776" y="4749800"/>
            <a:ext cx="6435824" cy="1839044"/>
          </a:xfrm>
          <a:prstGeom prst="parallelogram">
            <a:avLst>
              <a:gd name="adj" fmla="val 27338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85000"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</a:rPr>
              <a:t>Případová studie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Předpokládaná investice = 500 mil. Kč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Skutečná investice = 450 mil. Kč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Míra veřejné podpory = 40 %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45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Maximální výše veřejné podpory = 450 x 40 % = 180 mil. Kč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51720" y="332656"/>
            <a:ext cx="6120680" cy="5762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Stanovení výše slevy na dani – nová společnost</a:t>
            </a: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40308" y="3893592"/>
          <a:ext cx="4855592" cy="269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arallelogram 7"/>
          <p:cNvSpPr/>
          <p:nvPr/>
        </p:nvSpPr>
        <p:spPr>
          <a:xfrm>
            <a:off x="-455984" y="1028700"/>
            <a:ext cx="9145016" cy="965200"/>
          </a:xfrm>
          <a:prstGeom prst="parallelogram">
            <a:avLst>
              <a:gd name="adj" fmla="val 25181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>
            <a:noAutofit/>
          </a:bodyPr>
          <a:lstStyle/>
          <a:p>
            <a:pPr marL="266700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Výše slevy = sazba daně * základ daně snížený o odčitatelné položky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6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sleva na dani nepokrývá úrokové příjmy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2530376" y="1879600"/>
            <a:ext cx="6336704" cy="2108200"/>
          </a:xfrm>
          <a:prstGeom prst="parallelogram">
            <a:avLst>
              <a:gd name="adj" fmla="val 27338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85000"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</a:rPr>
              <a:t>Případová studie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Rozhodnutí o příslibu investičních pobídek vydáno </a:t>
            </a:r>
            <a:b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v roce 2014 (např. 6/2014)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Nejzazší termín pro splnění všeobecných podmínek – 6/2017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Splnění podmínek 3/2017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5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Období pro čerpání slevy na dani: 2017-2026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2888456" y="6372409"/>
            <a:ext cx="1008143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 smtClean="0">
                <a:latin typeface="Calibri" pitchFamily="34" charset="0"/>
                <a:cs typeface="Calibri" pitchFamily="34" charset="0"/>
              </a:rPr>
              <a:t>Sleva na dani</a:t>
            </a:r>
          </a:p>
        </p:txBody>
      </p:sp>
      <p:pic>
        <p:nvPicPr>
          <p:cNvPr id="12" name="Picture 2" descr="E:\Ramico\calcula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336" y="4600476"/>
            <a:ext cx="1656184" cy="111939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46893" y="3577213"/>
          <a:ext cx="6374972" cy="328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05112" y="332656"/>
            <a:ext cx="6912768" cy="576262"/>
          </a:xfrm>
        </p:spPr>
        <p:txBody>
          <a:bodyPr>
            <a:normAutofit/>
          </a:bodyPr>
          <a:lstStyle/>
          <a:p>
            <a:r>
              <a:rPr lang="cs-CZ" sz="2000" dirty="0"/>
              <a:t>Stanovení výše slevy na dani </a:t>
            </a:r>
            <a:r>
              <a:rPr lang="cs-CZ" sz="2000" dirty="0" smtClean="0"/>
              <a:t>– stávající společnost (expanze)</a:t>
            </a:r>
            <a:endParaRPr lang="en-US" sz="2000" dirty="0"/>
          </a:p>
        </p:txBody>
      </p:sp>
      <p:sp>
        <p:nvSpPr>
          <p:cNvPr id="7" name="Parallelogram 6"/>
          <p:cNvSpPr/>
          <p:nvPr/>
        </p:nvSpPr>
        <p:spPr>
          <a:xfrm>
            <a:off x="-557585" y="1014055"/>
            <a:ext cx="8827378" cy="1287017"/>
          </a:xfrm>
          <a:prstGeom prst="parallelogram">
            <a:avLst>
              <a:gd name="adj" fmla="val 25181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>
            <a:noAutofit/>
          </a:bodyPr>
          <a:lstStyle/>
          <a:p>
            <a:pPr marL="355600" lvl="2" indent="-35560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25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Daňová sleva pokrývá přírůstek daňové povinnosti, který je vypočten dle vzorce      </a:t>
            </a:r>
            <a:r>
              <a:rPr lang="cs-CZ" sz="13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S1-S2</a:t>
            </a:r>
          </a:p>
          <a:p>
            <a:pPr marL="893763" lvl="2" indent="-266700" eaLnBrk="0" hangingPunct="0">
              <a:spcBef>
                <a:spcPts val="600"/>
              </a:spcBef>
              <a:buClr>
                <a:srgbClr val="97989A"/>
              </a:buClr>
              <a:buSzPct val="50000"/>
              <a:buFont typeface="Arial" charset="0"/>
              <a:buChar char="■"/>
            </a:pPr>
            <a:r>
              <a:rPr lang="cs-CZ" sz="125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S1 = aktuální daňová povinnost v běžném roce</a:t>
            </a:r>
          </a:p>
          <a:p>
            <a:pPr marL="893763" lvl="2" indent="-266700" eaLnBrk="0" hangingPunct="0">
              <a:spcBef>
                <a:spcPts val="600"/>
              </a:spcBef>
              <a:buClr>
                <a:srgbClr val="97989A"/>
              </a:buClr>
              <a:buSzPct val="50000"/>
              <a:buFont typeface="Arial" charset="0"/>
              <a:buChar char="■"/>
            </a:pPr>
            <a:r>
              <a:rPr lang="cs-CZ" sz="125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S2 = vyšší daňová povinnost ze dvou zdaňovacích období bezprostředně předcházejících období, </a:t>
            </a:r>
            <a:br>
              <a:rPr lang="cs-CZ" sz="125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</a:br>
            <a:r>
              <a:rPr lang="cs-CZ" sz="125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 němž jsou splněny podmínky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1145504" y="2240781"/>
            <a:ext cx="7827665" cy="1647929"/>
          </a:xfrm>
          <a:prstGeom prst="parallelogram">
            <a:avLst>
              <a:gd name="adj" fmla="val 23702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  <a:buSzPct val="85000"/>
            </a:pPr>
            <a:r>
              <a:rPr lang="cs-CZ" sz="1250" b="1" smtClean="0">
                <a:solidFill>
                  <a:schemeClr val="bg1"/>
                </a:solidFill>
                <a:latin typeface="Calibri" pitchFamily="34" charset="0"/>
              </a:rPr>
              <a:t>Případová studie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25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Rozhodnutí o příslibu investičních pobídek vydáno v roce 2014 (např. 6/2014) 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25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Nejzazší termín pro splnění všeobecných podmínek – 6/2017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25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Splnění podmínek 3/2017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25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Srovnávací základna:  daňový základ roku 2015 nebo 2016 (vyšší z těchto dvou možností) </a:t>
            </a:r>
          </a:p>
          <a:p>
            <a:pPr marL="266700" lvl="2" indent="-266700" eaLnBrk="0" hangingPunct="0">
              <a:spcBef>
                <a:spcPts val="600"/>
              </a:spcBef>
              <a:buClr>
                <a:schemeClr val="bg1"/>
              </a:buClr>
              <a:buSzPct val="85000"/>
              <a:buFont typeface="Arial" charset="0"/>
              <a:buChar char="■"/>
            </a:pPr>
            <a:r>
              <a:rPr lang="cs-CZ" sz="125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Období pro čerpání slevy na dani: 2017-2026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8476" y="6630900"/>
            <a:ext cx="72000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T w="0" h="0"/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US" sz="1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13424" y="6616108"/>
            <a:ext cx="72000" cy="72000"/>
          </a:xfrm>
          <a:prstGeom prst="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/>
          <a:scene3d>
            <a:camera prst="orthographicFront"/>
            <a:lightRig rig="threePt" dir="t"/>
          </a:scene3d>
          <a:sp3d prstMaterial="matte">
            <a:bevelT w="0" h="0"/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US" sz="1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332656"/>
            <a:ext cx="8713788" cy="576262"/>
          </a:xfrm>
        </p:spPr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cs-CZ" sz="2000" dirty="0" smtClean="0">
                <a:latin typeface="Calibri" pitchFamily="34" charset="0"/>
              </a:rPr>
              <a:t>Souběh investičních projektů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1250" y="1125538"/>
            <a:ext cx="2952750" cy="4967287"/>
          </a:xfrm>
        </p:spPr>
        <p:txBody>
          <a:bodyPr/>
          <a:lstStyle/>
          <a:p>
            <a:pPr lvl="2">
              <a:buNone/>
            </a:pPr>
            <a:endParaRPr lang="cs-CZ" altLang="ko-KR" b="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>
              <a:buNone/>
            </a:pPr>
            <a:r>
              <a:rPr lang="cs-CZ" altLang="ko-KR" dirty="0">
                <a:sym typeface="Wingdings" pitchFamily="2" charset="2"/>
              </a:rPr>
              <a:t>	</a:t>
            </a:r>
            <a:endParaRPr lang="cs-CZ" altLang="ko-KR" b="0" dirty="0" smtClean="0">
              <a:solidFill>
                <a:schemeClr val="accent5">
                  <a:lumMod val="40000"/>
                  <a:lumOff val="60000"/>
                </a:schemeClr>
              </a:solidFill>
              <a:sym typeface="Wingdings" pitchFamily="2" charset="2"/>
            </a:endParaRPr>
          </a:p>
          <a:p>
            <a:pPr lvl="2">
              <a:buNone/>
            </a:pPr>
            <a:endParaRPr lang="cs-CZ" altLang="ko-KR" dirty="0" smtClean="0">
              <a:sym typeface="Wingdings" pitchFamily="2" charset="2"/>
            </a:endParaRPr>
          </a:p>
          <a:p>
            <a:pPr lvl="2">
              <a:buNone/>
            </a:pPr>
            <a:r>
              <a:rPr lang="cs-CZ" altLang="ko-KR" b="1" dirty="0" smtClean="0">
                <a:sym typeface="Wingdings" pitchFamily="2" charset="2"/>
              </a:rPr>
              <a:t> </a:t>
            </a:r>
          </a:p>
          <a:p>
            <a:pPr eaLnBrk="1" hangingPunct="1"/>
            <a:endParaRPr lang="en-US" b="0" dirty="0" smtClean="0"/>
          </a:p>
        </p:txBody>
      </p:sp>
      <p:sp>
        <p:nvSpPr>
          <p:cNvPr id="5" name="Parallelogram 4"/>
          <p:cNvSpPr/>
          <p:nvPr/>
        </p:nvSpPr>
        <p:spPr>
          <a:xfrm>
            <a:off x="-612576" y="1340768"/>
            <a:ext cx="9361040" cy="1296144"/>
          </a:xfrm>
          <a:prstGeom prst="parallelogram">
            <a:avLst>
              <a:gd name="adj" fmla="val 28650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Je možné získat více investičních pobídek pro jednu společnost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Slevu na dani v daném roce lze uplatnit jen podle jednoho z Rozhodnutí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306896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2" indent="-263525">
              <a:spcBef>
                <a:spcPts val="1200"/>
              </a:spcBef>
              <a:buSzPct val="200000"/>
              <a:buBlip>
                <a:blip r:embed="rId2"/>
              </a:buBlip>
              <a:defRPr/>
            </a:pPr>
            <a:r>
              <a:rPr lang="cs-CZ" sz="1600" b="1" i="1" dirty="0" smtClean="0">
                <a:latin typeface="Calibri" pitchFamily="34" charset="0"/>
                <a:cs typeface="Arial" pitchFamily="34" charset="0"/>
              </a:rPr>
              <a:t>Příležitost získat nové pobídky na další fáze investic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-612576" y="3657848"/>
            <a:ext cx="3816424" cy="504056"/>
          </a:xfrm>
          <a:prstGeom prst="parallelogram">
            <a:avLst>
              <a:gd name="adj" fmla="val 30291"/>
            </a:avLst>
          </a:prstGeom>
          <a:solidFill>
            <a:srgbClr val="409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0" bIns="0" rtlCol="0" anchor="ctr" anchorCtr="0"/>
          <a:lstStyle/>
          <a:p>
            <a:r>
              <a:rPr lang="cs-CZ" altLang="ko-KR" b="1" dirty="0" smtClean="0">
                <a:latin typeface="Calibri" pitchFamily="34" charset="0"/>
                <a:sym typeface="Wingdings" pitchFamily="2" charset="2"/>
              </a:rPr>
              <a:t>Efekt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-612576" y="4161904"/>
            <a:ext cx="8568952" cy="1296144"/>
          </a:xfrm>
          <a:prstGeom prst="parallelogram">
            <a:avLst>
              <a:gd name="adj" fmla="val 27010"/>
            </a:avLst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prodloužení celkového období čerpání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navýšení objemu čerpaných úlev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1720" y="332656"/>
            <a:ext cx="8713788" cy="576262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alibri" pitchFamily="34" charset="0"/>
              </a:rPr>
              <a:t>Zvláštní podmínky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612576" y="1124744"/>
            <a:ext cx="7848872" cy="576064"/>
          </a:xfrm>
          <a:prstGeom prst="parallelogram">
            <a:avLst>
              <a:gd name="adj" fmla="val 30291"/>
            </a:avLst>
          </a:prstGeom>
          <a:solidFill>
            <a:srgbClr val="3A5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bIns="0" rtlCol="0" anchor="ctr" anchorCtr="0"/>
          <a:lstStyle/>
          <a:p>
            <a:r>
              <a:rPr lang="cs-CZ" b="1" smtClean="0">
                <a:latin typeface="Calibri" pitchFamily="34" charset="0"/>
              </a:rPr>
              <a:t>Minimalizace základu daně, tzn. uplatnění v nejvyšší možné míře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-900608" y="1700808"/>
            <a:ext cx="9577064" cy="2520280"/>
          </a:xfrm>
          <a:prstGeom prst="parallelogram">
            <a:avLst>
              <a:gd name="adj" fmla="val 27760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342900" lvl="2" indent="-342900" eaLnBrk="0" hangingPunct="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7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Daňových odpisů</a:t>
            </a:r>
          </a:p>
          <a:p>
            <a:pPr marL="342900" lvl="2" indent="-342900" eaLnBrk="0" hangingPunct="0">
              <a:spcBef>
                <a:spcPts val="600"/>
              </a:spcBef>
              <a:buSzPct val="100000"/>
              <a:buFont typeface="+mj-lt"/>
              <a:buAutoNum type="arabicPeriod"/>
            </a:pPr>
            <a:endParaRPr lang="cs-CZ" sz="1700" b="1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2" indent="-342900" eaLnBrk="0" hangingPunct="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7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Daňových opravných položek</a:t>
            </a:r>
          </a:p>
          <a:p>
            <a:pPr marL="342900" lvl="2" indent="-342900" eaLnBrk="0" hangingPunct="0">
              <a:spcBef>
                <a:spcPts val="600"/>
              </a:spcBef>
              <a:buSzPct val="100000"/>
              <a:buFont typeface="+mj-lt"/>
              <a:buAutoNum type="arabicPeriod"/>
            </a:pPr>
            <a:endParaRPr lang="cs-CZ" sz="1700" b="1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2" indent="-342900" eaLnBrk="0" hangingPunct="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cs-CZ" sz="17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Odčitatelných položek</a:t>
            </a:r>
          </a:p>
          <a:p>
            <a:pPr marL="808038" lvl="2" indent="-446088" eaLnBrk="0" hangingPunct="0">
              <a:spcBef>
                <a:spcPts val="600"/>
              </a:spcBef>
              <a:buClr>
                <a:srgbClr val="97989A"/>
              </a:buClr>
              <a:buSzPct val="50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Daňové ztráty</a:t>
            </a:r>
          </a:p>
          <a:p>
            <a:pPr marL="808038" lvl="2" indent="-446088" eaLnBrk="0" hangingPunct="0">
              <a:spcBef>
                <a:spcPts val="600"/>
              </a:spcBef>
              <a:buClr>
                <a:srgbClr val="97989A"/>
              </a:buClr>
              <a:buSzPct val="50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Náklady na výzkum a vývoj</a:t>
            </a:r>
          </a:p>
        </p:txBody>
      </p:sp>
      <p:pic>
        <p:nvPicPr>
          <p:cNvPr id="9" name="Picture 2" descr="C:\Users\jplodkova\Desktop\Proposals\Pictures\98064877.jpg"/>
          <p:cNvPicPr>
            <a:picLocks noChangeAspect="1" noChangeArrowheads="1"/>
          </p:cNvPicPr>
          <p:nvPr/>
        </p:nvPicPr>
        <p:blipFill>
          <a:blip r:embed="rId2" cstate="print"/>
          <a:srcRect b="13313"/>
          <a:stretch>
            <a:fillRect/>
          </a:stretch>
        </p:blipFill>
        <p:spPr bwMode="auto">
          <a:xfrm>
            <a:off x="2959100" y="3443288"/>
            <a:ext cx="4737334" cy="2728912"/>
          </a:xfrm>
          <a:prstGeom prst="flowChartInputOutput">
            <a:avLst/>
          </a:prstGeom>
          <a:solidFill>
            <a:schemeClr val="bg1">
              <a:alpha val="46000"/>
            </a:schemeClr>
          </a:solidFill>
        </p:spPr>
      </p:pic>
      <p:sp>
        <p:nvSpPr>
          <p:cNvPr id="8" name="Flowchart: Data 7"/>
          <p:cNvSpPr/>
          <p:nvPr/>
        </p:nvSpPr>
        <p:spPr>
          <a:xfrm>
            <a:off x="2971800" y="3441700"/>
            <a:ext cx="4724400" cy="2730500"/>
          </a:xfrm>
          <a:prstGeom prst="flowChartInputOutpu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T w="0" h="0"/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US" sz="1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3768"/>
            <a:ext cx="9144000" cy="2094232"/>
          </a:xfrm>
          <a:prstGeom prst="rect">
            <a:avLst/>
          </a:prstGeom>
        </p:spPr>
      </p:pic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332656"/>
            <a:ext cx="8713788" cy="576262"/>
          </a:xfrm>
        </p:spPr>
        <p:txBody>
          <a:bodyPr>
            <a:normAutofit/>
          </a:bodyPr>
          <a:lstStyle/>
          <a:p>
            <a:r>
              <a:rPr lang="cs-CZ" altLang="ko-KR" sz="2000" dirty="0">
                <a:latin typeface="Calibri" pitchFamily="34" charset="0"/>
                <a:sym typeface="Wingdings" pitchFamily="2" charset="2"/>
              </a:rPr>
              <a:t>Zákaz ukončení činnosti a </a:t>
            </a:r>
            <a:r>
              <a:rPr lang="cs-CZ" altLang="ko-KR" sz="2000" dirty="0" smtClean="0">
                <a:latin typeface="Calibri" pitchFamily="34" charset="0"/>
                <a:sym typeface="Wingdings" pitchFamily="2" charset="2"/>
              </a:rPr>
              <a:t>fúzí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612576" y="1192436"/>
            <a:ext cx="7848872" cy="576064"/>
          </a:xfrm>
          <a:prstGeom prst="parallelogram">
            <a:avLst>
              <a:gd name="adj" fmla="val 30291"/>
            </a:avLst>
          </a:prstGeom>
          <a:solidFill>
            <a:srgbClr val="3A5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bIns="0" rtlCol="0" anchor="ctr" anchorCtr="0"/>
          <a:lstStyle/>
          <a:p>
            <a:r>
              <a:rPr lang="cs-CZ" b="1" smtClean="0">
                <a:latin typeface="Calibri" pitchFamily="34" charset="0"/>
              </a:rPr>
              <a:t>Poplatník v období, za které může uplatnit slevu na dani </a:t>
            </a:r>
          </a:p>
        </p:txBody>
      </p:sp>
      <p:sp>
        <p:nvSpPr>
          <p:cNvPr id="5" name="Parallelogram 4"/>
          <p:cNvSpPr/>
          <p:nvPr/>
        </p:nvSpPr>
        <p:spPr>
          <a:xfrm>
            <a:off x="-900608" y="1768500"/>
            <a:ext cx="9577064" cy="2520280"/>
          </a:xfrm>
          <a:prstGeom prst="parallelogram">
            <a:avLst>
              <a:gd name="adj" fmla="val 26073"/>
            </a:avLst>
          </a:prstGeom>
          <a:solidFill>
            <a:srgbClr val="E5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nebude zrušen,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nebude vůči němu zahájeno insolvenční řízení,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nesloučí se s jiným subjektem, 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nepřevezme jmění společnosti, jež bude zrušena bez likvidace (převod jmění na společníka),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97989A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 případě fyzické osoby neukončí nebo nepřeruší podnikatelskou činnost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762500"/>
            <a:ext cx="9144000" cy="20955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T w="101600" h="44450"/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US" sz="1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3768"/>
            <a:ext cx="9144000" cy="2094232"/>
          </a:xfrm>
          <a:prstGeom prst="rect">
            <a:avLst/>
          </a:prstGeom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332656"/>
            <a:ext cx="5904656" cy="576262"/>
          </a:xfrm>
        </p:spPr>
        <p:txBody>
          <a:bodyPr>
            <a:normAutofit/>
          </a:bodyPr>
          <a:lstStyle/>
          <a:p>
            <a:r>
              <a:rPr lang="cs-CZ" altLang="ko-KR" sz="2000" dirty="0">
                <a:latin typeface="Calibri" pitchFamily="34" charset="0"/>
                <a:sym typeface="Wingdings" pitchFamily="2" charset="2"/>
              </a:rPr>
              <a:t>Transakce se spřízněnými </a:t>
            </a:r>
            <a:r>
              <a:rPr lang="cs-CZ" altLang="ko-KR" sz="2000" dirty="0" smtClean="0">
                <a:latin typeface="Calibri" pitchFamily="34" charset="0"/>
                <a:sym typeface="Wingdings" pitchFamily="2" charset="2"/>
              </a:rPr>
              <a:t>osobami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-972616" y="1196752"/>
            <a:ext cx="9721080" cy="2714848"/>
          </a:xfrm>
          <a:prstGeom prst="parallelogram">
            <a:avLst>
              <a:gd name="adj" fmla="val 26073"/>
            </a:avLst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Nutná zvýšená pozornost převodním cenám (transfer pricing)</a:t>
            </a: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endParaRPr lang="cs-CZ" sz="170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273050" lvl="2" indent="-273050" eaLnBrk="0" hangingPunct="0">
              <a:spcBef>
                <a:spcPts val="600"/>
              </a:spcBef>
              <a:buClr>
                <a:srgbClr val="409DAD"/>
              </a:buClr>
              <a:buSzPct val="85000"/>
              <a:buFont typeface="Arial" charset="0"/>
              <a:buChar char="■"/>
            </a:pPr>
            <a:r>
              <a:rPr lang="cs-CZ" sz="17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je zakázáno uměle zvyšovat základ pro výpočet slevy na dani </a:t>
            </a:r>
          </a:p>
          <a:p>
            <a:pPr marL="712788" lvl="2" indent="-447675" eaLnBrk="0" hangingPunct="0">
              <a:spcBef>
                <a:spcPts val="600"/>
              </a:spcBef>
              <a:buClr>
                <a:srgbClr val="409DAD"/>
              </a:buClr>
              <a:buSzPct val="50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obchodními operacemi se spřízněnými subjekty způsobem, který neodpovídá běžným obchodním principům nebo</a:t>
            </a:r>
          </a:p>
          <a:p>
            <a:pPr marL="712788" lvl="2" indent="-447675" eaLnBrk="0" hangingPunct="0">
              <a:spcBef>
                <a:spcPts val="600"/>
              </a:spcBef>
              <a:buClr>
                <a:srgbClr val="409DAD"/>
              </a:buClr>
              <a:buSzPct val="50000"/>
              <a:buFont typeface="Arial" charset="0"/>
              <a:buChar char="■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převádět majetek od spřízněných osob; </a:t>
            </a:r>
          </a:p>
          <a:p>
            <a:pPr marL="712788" lvl="2" indent="-447675" eaLnBrk="0" hangingPunct="0">
              <a:spcBef>
                <a:spcPts val="800"/>
              </a:spcBef>
              <a:buClr>
                <a:srgbClr val="409DAD"/>
              </a:buClr>
              <a:buSzPct val="50000"/>
            </a:pPr>
            <a:r>
              <a:rPr lang="cs-CZ" sz="17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který bude mít za následek snížení základu nebo zvýšení daňové ztráty daně u těchto osob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87900"/>
            <a:ext cx="9144000" cy="20701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T w="101600" h="44450"/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 algn="ctr"/>
            <a:endParaRPr lang="en-US" sz="14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Screen"/>
  <p:tag name="KEYWORD" val="SCREEN"/>
  <p:tag name="TEMPLATEVERSION" val="18/03/2011 09:43: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2,4668"/>
  <p:tag name="ADV_LEFT" val="21,45512"/>
  <p:tag name="ADV_HEIGHT" val="20,26528"/>
  <p:tag name="ADV_WIDTH" val="481,9433"/>
  <p:tag name="ADV_COPYRIGH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2,4668"/>
  <p:tag name="ADV_LEFT" val="21,45512"/>
  <p:tag name="ADV_HEIGHT" val="20,26528"/>
  <p:tag name="ADV_WIDTH" val="481,9433"/>
  <p:tag name="ADV_COPYRIGHT" val="TRUE"/>
</p:tagLst>
</file>

<file path=ppt/theme/theme1.xml><?xml version="1.0" encoding="utf-8"?>
<a:theme xmlns:a="http://schemas.openxmlformats.org/drawingml/2006/main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CREATE REPORT A4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rgbClr val="FFC000"/>
        </a:solidFill>
        <a:ln>
          <a:noFill/>
        </a:ln>
        <a:effectLst/>
        <a:scene3d>
          <a:camera prst="orthographicFront"/>
          <a:lightRig rig="threePt" dir="t"/>
        </a:scene3d>
        <a:sp3d prstMaterial="matte">
          <a:bevelT w="101600" h="44450"/>
          <a:contourClr>
            <a:schemeClr val="bg2">
              <a:lumMod val="60000"/>
              <a:lumOff val="40000"/>
            </a:schemeClr>
          </a:contourClr>
        </a:sp3d>
      </a:spPr>
      <a:bodyPr rIns="36000" rtlCol="0" anchor="ctr"/>
      <a:lstStyle>
        <a:defPPr>
          <a:defRPr sz="1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GlobalDocumentLibraryForm</Display>
  <Edit>GlobalDocumentLibraryForm</Edit>
</FormTemplates>
</file>

<file path=customXml/item2.xml><?xml version="1.0" encoding="utf-8"?>
<?mso-contentType ?>
<spe:Receivers xmlns:spe="http://schemas.microsoft.com/sharepoint/events">
  <Receiver>
    <Name>Add Required Values.</Name>
    <Type>10001</Type>
    <SequenceNumber>200</SequenceNumber>
    <Assembly>KPMG.ItsGlobal.MW3.EventHandlers.Document_CheckIn, Version=1.0.0.0, Culture=neutral, PublicKeyToken=0a27d48d2dcadcba</Assembly>
    <Class>KPMG.ItsGlobal.MW3.EventHandlers.Document_CheckIn.Document_EventReceiver</Class>
    <Data/>
    <Filter/>
  </Receiver>
  <Receiver>
    <Name>Add Required Values.</Name>
    <Type>10001</Type>
    <SequenceNumber>200</SequenceNumber>
    <Assembly>KPMG.ItsGlobal.MW3.EventHandlers.Document_CheckIn, Version=1.0.0.0, Culture=neutral, PublicKeyToken=0a27d48d2dcadcba</Assembly>
    <Class>KPMG.ItsGlobal.MW3.EventHandlers.Document_CheckIn.Document_EventReceiver</Class>
    <Data/>
    <Filter/>
  </Receiver>
  <Receiver>
    <Name>Add Required Values.</Name>
    <Type>10001</Type>
    <SequenceNumber>200</SequenceNumber>
    <Assembly>KPMG.ItsGlobal.MW3.EventHandlers.Document_CheckIn, Version=1.0.0.0, Culture=neutral, PublicKeyToken=0a27d48d2dcadcba</Assembly>
    <Class>KPMG.ItsGlobal.MW3.EventHandlers.Document_CheckIn.Document_EventReceiver</Class>
    <Data/>
    <Filter/>
  </Receiver>
  <Receiver>
    <Name>Add Required Values.</Name>
    <Type>10001</Type>
    <SequenceNumber>200</SequenceNumber>
    <Assembly>KPMG.ItsGlobal.MW3.EventHandlers.Document_CheckIn, Version=1.0.0.0, Culture=neutral, PublicKeyToken=0a27d48d2dcadcba</Assembly>
    <Class>KPMG.ItsGlobal.MW3.EventHandlers.Document_CheckIn.Document_EventReceiver</Class>
    <Data/>
    <Filter/>
  </Receiver>
  <Receiver>
    <Name>Add Required Values.</Name>
    <Type>10001</Type>
    <SequenceNumber>200</SequenceNumber>
    <Assembly>KPMG.ItsGlobal.MW3.EventHandlers.Document_CheckIn, Version=1.0.0.0, Culture=neutral, PublicKeyToken=0a27d48d2dcadcba</Assembly>
    <Class>KPMG.ItsGlobal.MW3.EventHandlers.Document_CheckIn.Document_EventReceiver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Year xmlns="0713cb17-e4d4-40a9-adff-425cceac341b">2013</Year>
    <KPMGMW3Language xmlns="http://schemas.microsoft.com/sharepoint/v3">Czech</KPMGMW3Language>
    <KPMGMW3IndustrySectorSubSectorSelection xmlns="http://schemas.microsoft.com/sharepoint/v3/fields" xsi:nil="true"/>
    <KPMGMW3FunctionSelection xmlns="http://schemas.microsoft.com/sharepoint/v3/fields">;#Tax;;;#;#;#</KPMGMW3FunctionSelection>
    <KPMGMW3DocumentType xmlns="http://schemas.microsoft.com/sharepoint/v3/fields">None Selected</KPMGMW3DocumentType>
    <Tax_x0020_Department xmlns="0713cb17-e4d4-40a9-adff-425cceac341b"/>
    <KPMGMW3Geography xmlns="http://schemas.microsoft.com/sharepoint/v3">;#Czech Republic;#</KPMGMW3Geography>
    <Topic xmlns="0713cb17-e4d4-40a9-adff-425cceac341b">Investicni pobidky</Topic>
    <Publication_x0020_Date xmlns="3f2f1d6e-4264-4a1d-bdd7-316064c8e9d6">2013-03-08T00:00:00+00:00</Publication_x0020_Date>
    <KPMGMW3Function xmlns="http://schemas.microsoft.com/sharepoint/v3/fields">Tax;</KPMGMW3Function>
    <KPMGMW3SubService xmlns="http://schemas.microsoft.com/sharepoint/v3/fields" xsi:nil="true"/>
    <KPMGMW3Service xmlns="http://schemas.microsoft.com/sharepoint/v3/fields" xsi:nil="true"/>
    <KPMGMW3Sector xmlns="http://schemas.microsoft.com/sharepoint/v3/fields" xsi:nil="true"/>
    <KPMGMW3SubSector xmlns="http://schemas.microsoft.com/sharepoint/v3/fields" xsi:nil="true"/>
    <Country_x0020_Tax xmlns="3f2f1d6e-4264-4a1d-bdd7-316064c8e9d6"/>
    <KPMGGlobalActiveStatus xmlns="http://schemas.microsoft.com/sharepoint/v3/fields">1</KPMGGlobalActiveStatus>
    <Expires xmlns="http://schemas.microsoft.com/sharepoint/v3"/>
    <KPMGGlobalPrimaryOwner xmlns="http://schemas.microsoft.com/sharepoint/v3/fields" xsi:nil="true"/>
    <KPMGGlobalBusinessStrategy xmlns="http://schemas.microsoft.com/sharepoint/v3/fields" xsi:nil="true"/>
    <KPMGGlobalTechnology xmlns="http://schemas.microsoft.com/sharepoint/v3/fields" xsi:nil="true"/>
    <KPMGGlobalDocumentCategory xmlns="http://schemas.microsoft.com/sharepoint/v3/fields" xsi:nil="true"/>
    <KPMGGlobalRegion xmlns="http://schemas.microsoft.com/sharepoint/v3/fields" xsi:nil="true"/>
    <KPMGGlobalAbstract xmlns="http://schemas.microsoft.com/sharepoint/v3/fields" xsi:nil="true"/>
    <KPMGGlobalDocumentTypeSelection xmlns="http://schemas.microsoft.com/sharepoint/v3/fields" xsi:nil="true"/>
    <KPMGGlobalRiskReviewDate xmlns="http://schemas.microsoft.com/sharepoint/v3/fields" xsi:nil="true"/>
    <KPMGGlobalCoverage xmlns="http://schemas.microsoft.com/sharepoint/v3/fields" xsi:nil="true"/>
    <KPMGGlobalAudienceLevel xmlns="http://schemas.microsoft.com/sharepoint/v3/fields" xsi:nil="true"/>
    <KPMGGlobalBusinessProcess xmlns="http://schemas.microsoft.com/sharepoint/v3/fields" xsi:nil="true"/>
    <KPMGGlobalMediaType xmlns="http://schemas.microsoft.com/sharepoint/v3/fields" xsi:nil="true"/>
    <KPMGGlobalContentUse xmlns="http://schemas.microsoft.com/sharepoint/v3/fields" xsi:nil="true"/>
    <KPMGGlobalDocumentType xmlns="http://schemas.microsoft.com/sharepoint/v3/fields" xsi:nil="true"/>
    <KPMGGlobalPublicationDate xmlns="http://schemas.microsoft.com/sharepoint/v3/fields" xsi:nil="true"/>
    <KPMGGlobalRiskReviewer xmlns="http://schemas.microsoft.com/sharepoint/v3/fields" xsi:nil="true"/>
    <KPMGGlobalRiskReviewEntity xmlns="http://schemas.microsoft.com/sharepoint/v3/fields" xsi:nil="true"/>
    <KPMGGlobalCountry xmlns="http://schemas.microsoft.com/sharepoint/v3/fields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PMG Microweb 3 Document" ma:contentTypeID="0x01010D009FC6AD1F31882F489326292A2B0BF32A" ma:contentTypeVersion="70" ma:contentTypeDescription="KPMG Microweb 3 Document" ma:contentTypeScope="" ma:versionID="5d835dfd5a6db1a7b6bcbd82f60a2744">
  <xsd:schema xmlns:xsd="http://www.w3.org/2001/XMLSchema" xmlns:p="http://schemas.microsoft.com/office/2006/metadata/properties" xmlns:ns1="http://schemas.microsoft.com/sharepoint/v3" xmlns:ns2="http://schemas.microsoft.com/sharepoint/v3/fields" xmlns:ns3="0713cb17-e4d4-40a9-adff-425cceac341b" xmlns:ns4="3f2f1d6e-4264-4a1d-bdd7-316064c8e9d6" targetNamespace="http://schemas.microsoft.com/office/2006/metadata/properties" ma:root="true" ma:fieldsID="4a659214c12f4add7797735df275a9d5" ns1:_="" ns2:_="" ns3:_="" ns4:_="">
    <xsd:import namespace="http://schemas.microsoft.com/sharepoint/v3"/>
    <xsd:import namespace="http://schemas.microsoft.com/sharepoint/v3/fields"/>
    <xsd:import namespace="0713cb17-e4d4-40a9-adff-425cceac341b"/>
    <xsd:import namespace="3f2f1d6e-4264-4a1d-bdd7-316064c8e9d6"/>
    <xsd:element name="properties">
      <xsd:complexType>
        <xsd:sequence>
          <xsd:element name="documentManagement">
            <xsd:complexType>
              <xsd:all>
                <xsd:element ref="ns2:KPMGMW3DocumentType"/>
                <xsd:element ref="ns2:KPMGMW3FunctionSelection" minOccurs="0"/>
                <xsd:element ref="ns2:KPMGMW3IndustrySectorSubSectorSelection" minOccurs="0"/>
                <xsd:element ref="ns1:KPMGMW3Language"/>
                <xsd:element ref="ns1:KPMGMW3Geography"/>
                <xsd:element ref="ns2:KPMGMW3Service" minOccurs="0"/>
                <xsd:element ref="ns2:KPMGMW3SubService" minOccurs="0"/>
                <xsd:element ref="ns2:KPMGMW3Function" minOccurs="0"/>
                <xsd:element ref="ns2:KPMGMW3SubSector" minOccurs="0"/>
                <xsd:element ref="ns2:KPMGMW3Sector" minOccurs="0"/>
                <xsd:element ref="ns3:Tax_x0020_Department" minOccurs="0"/>
                <xsd:element ref="ns4:Publication_x0020_Date" minOccurs="0"/>
                <xsd:element ref="ns3:Year" minOccurs="0"/>
                <xsd:element ref="ns3:Topic" minOccurs="0"/>
                <xsd:element ref="ns4:Country_x0020_Tax" minOccurs="0"/>
                <xsd:element ref="ns2:KPMGGlobalRegion" minOccurs="0"/>
                <xsd:element ref="ns2:KPMGGlobalActiveStatus" minOccurs="0"/>
                <xsd:element ref="ns2:KPMGGlobalDocumentCategory" minOccurs="0"/>
                <xsd:element ref="ns2:KPMGGlobalDocumentType" minOccurs="0"/>
                <xsd:element ref="ns2:KPMGGlobalDocumentTypeSelection" minOccurs="0"/>
                <xsd:element ref="ns2:KPMGGlobalCoverage" minOccurs="0"/>
                <xsd:element ref="ns2:KPMGGlobalPrimaryOwner" minOccurs="0"/>
                <xsd:element ref="ns2:KPMGGlobalAudienceLevel" minOccurs="0"/>
                <xsd:element ref="ns2:KPMGGlobalAbstract" minOccurs="0"/>
                <xsd:element ref="ns2:KPMGGlobalBusinessProcess" minOccurs="0"/>
                <xsd:element ref="ns2:KPMGGlobalBusinessStrategy" minOccurs="0"/>
                <xsd:element ref="ns2:KPMGGlobalContentUse" minOccurs="0"/>
                <xsd:element ref="ns2:KPMGGlobalMediaType" minOccurs="0"/>
                <xsd:element ref="ns2:KPMGGlobalPublicationDate" minOccurs="0"/>
                <xsd:element ref="ns2:KPMGGlobalRiskReviewDate" minOccurs="0"/>
                <xsd:element ref="ns2:KPMGGlobalRiskReviewer" minOccurs="0"/>
                <xsd:element ref="ns2:KPMGGlobalRiskReviewEntity" minOccurs="0"/>
                <xsd:element ref="ns2:KPMGGlobalTechnology" minOccurs="0"/>
                <xsd:element ref="ns1:Expires" minOccurs="0"/>
                <xsd:element ref="ns2:KPMGGlobalCount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KPMGMW3Language" ma:index="6" ma:displayName="Language" ma:description="The Primary Language in which the content is written or spoken" ma:internalName="KPMGMW3Language">
      <xsd:simpleType>
        <xsd:restriction base="dms:Unknown"/>
      </xsd:simpleType>
    </xsd:element>
    <xsd:element name="KPMGMW3Geography" ma:index="7" ma:displayName="Other Geographies" ma:description="Other Countries/Jurisdictions" ma:internalName="KPMGMW3Geography">
      <xsd:simpleType>
        <xsd:restriction base="dms:Unknown"/>
      </xsd:simpleType>
    </xsd:element>
    <xsd:element name="Expires" ma:index="44" nillable="true" ma:displayName="Expires" ma:description="Identifies the date the content is targeted for review or removal" ma:format="DateOnly" ma:internalName="Expires" ma:readOnly="fals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KPMGMW3DocumentType" ma:index="3" ma:displayName="Document Type" ma:description="NOTE: old field being replaced by 'Document Category / Document Type'" ma:internalName="KPMGMW3DocumentType">
      <xsd:simpleType>
        <xsd:restriction base="dms:Unknown"/>
      </xsd:simpleType>
    </xsd:element>
    <xsd:element name="KPMGMW3FunctionSelection" ma:index="4" nillable="true" ma:displayName="Function/Service/SubService Selection" ma:description="Identifies the KPMG Function/Service/Subservice for which the content is applicable" ma:internalName="KPMGMW3FunctionSelection">
      <xsd:simpleType>
        <xsd:restriction base="dms:Unknown"/>
      </xsd:simpleType>
    </xsd:element>
    <xsd:element name="KPMGMW3IndustrySectorSubSectorSelection" ma:index="5" nillable="true" ma:displayName="Industry Sector/SubSector Selection" ma:description="Classifies the Markets Industry/Sector for which the content is applicable" ma:internalName="KPMGMW3IndustrySectorSubSectorSelection">
      <xsd:simpleType>
        <xsd:restriction base="dms:Unknown"/>
      </xsd:simpleType>
    </xsd:element>
    <xsd:element name="KPMGMW3Service" ma:index="10" nillable="true" ma:displayName="Service" ma:description="Identifies the KPMG service which is discussed or targeted in this folder" ma:internalName="KPMGMW3Service" ma:readOnly="true">
      <xsd:simpleType>
        <xsd:restriction base="dms:Text"/>
      </xsd:simpleType>
    </xsd:element>
    <xsd:element name="KPMGMW3SubService" ma:index="11" nillable="true" ma:displayName="Sub Service" ma:description="Identifies the KPMG sub service which is discussed or targeted in this folder" ma:internalName="KPMGMW3SubService" ma:readOnly="true">
      <xsd:simpleType>
        <xsd:restriction base="dms:Text"/>
      </xsd:simpleType>
    </xsd:element>
    <xsd:element name="KPMGMW3Function" ma:index="13" nillable="true" ma:displayName="Function" ma:description="Function" ma:internalName="KPMGMW3Function" ma:readOnly="true">
      <xsd:simpleType>
        <xsd:restriction base="dms:Text"/>
      </xsd:simpleType>
    </xsd:element>
    <xsd:element name="KPMGMW3SubSector" ma:index="15" nillable="true" ma:displayName="Sub Sector" ma:description="Sub Sector" ma:internalName="KPMGMW3SubSector" ma:readOnly="true">
      <xsd:simpleType>
        <xsd:restriction base="dms:Text"/>
      </xsd:simpleType>
    </xsd:element>
    <xsd:element name="KPMGMW3Sector" ma:index="18" nillable="true" ma:displayName="Sector" ma:description="Sector" ma:internalName="KPMGMW3Sector" ma:readOnly="true">
      <xsd:simpleType>
        <xsd:restriction base="dms:Text"/>
      </xsd:simpleType>
    </xsd:element>
    <xsd:element name="KPMGGlobalRegion" ma:index="26" nillable="true" ma:displayName="Region(s)" ma:description="Identifies the KPMG Region(s) for which the content is applicable" ma:internalName="KPMGGlobalRegion">
      <xsd:simpleType>
        <xsd:restriction base="dms:Unknown"/>
      </xsd:simpleType>
    </xsd:element>
    <xsd:element name="KPMGGlobalActiveStatus" ma:index="27" nillable="true" ma:displayName="Active Status" ma:default="1" ma:description="Check to make content viewable and searchable; useful for maintaining freshness of site" ma:internalName="KPMGGlobalActiveStatus" ma:readOnly="false">
      <xsd:simpleType>
        <xsd:restriction base="dms:Unknown"/>
      </xsd:simpleType>
    </xsd:element>
    <xsd:element name="KPMGGlobalDocumentCategory" ma:index="28" nillable="true" ma:displayName="Document Category" ma:description="Identifies and classifies the resource at a high level based on its role in a business process." ma:internalName="KPMGGlobalDocumentCategory" ma:readOnly="false">
      <xsd:simpleType>
        <xsd:restriction base="dms:Unknown"/>
      </xsd:simpleType>
    </xsd:element>
    <xsd:element name="KPMGGlobalDocumentType" ma:index="29" nillable="true" ma:displayName="Document Type V2" ma:description="A child of document Category, it further describes and classifies document in more detail." ma:internalName="KPMGGlobalDocumentType" ma:readOnly="false">
      <xsd:simpleType>
        <xsd:restriction base="dms:Unknown"/>
      </xsd:simpleType>
    </xsd:element>
    <xsd:element name="KPMGGlobalDocumentTypeSelection" ma:index="30" nillable="true" ma:displayName="Document Category / Document Type V2" ma:description="Two-level classifier of the content based on its role in a business process" ma:internalName="KPMGGlobalDocumentTypeSelection" ma:readOnly="false">
      <xsd:simpleType>
        <xsd:restriction base="dms:Unknown"/>
      </xsd:simpleType>
    </xsd:element>
    <xsd:element name="KPMGGlobalCoverage" ma:index="31" nillable="true" ma:displayName="Global Coverage" ma:description="Click ‘yes’ if content has global applicability or use in more than one country" ma:internalName="KPMGGlobalCoverage" ma:readOnly="false">
      <xsd:simpleType>
        <xsd:restriction base="dms:Unknown"/>
      </xsd:simpleType>
    </xsd:element>
    <xsd:element name="KPMGGlobalPrimaryOwner" ma:index="32" nillable="true" ma:displayName="Primary Owner" ma:description="Identifies the function, industry, business group which owns the content" ma:internalName="KPMGGlobalPrimaryOwner" ma:readOnly="false">
      <xsd:simpleType>
        <xsd:restriction base="dms:Unknown"/>
      </xsd:simpleType>
    </xsd:element>
    <xsd:element name="KPMGGlobalAudienceLevel" ma:index="33" nillable="true" ma:displayName="Audience Level" ma:description="All, Partner, Sr. Mgr., Mgr., Associate" ma:internalName="KPMGGlobalAudienceLevel" ma:readOnly="false">
      <xsd:simpleType>
        <xsd:restriction base="dms:Unknown"/>
      </xsd:simpleType>
    </xsd:element>
    <xsd:element name="KPMGGlobalAbstract" ma:index="34" nillable="true" ma:displayName="Abstract" ma:description="A brief description of the content introducing it to users prior to opening; helps users judge relevance (recommend 25-35 words)" ma:internalName="KPMGGlobalAbstract" ma:readOnly="false">
      <xsd:simpleType>
        <xsd:restriction base="dms:Unknown"/>
      </xsd:simpleType>
    </xsd:element>
    <xsd:element name="KPMGGlobalBusinessProcess" ma:index="35" nillable="true" ma:displayName="Business Process" ma:description="Standard activities performed by a client to achieve their business objectives" ma:internalName="KPMGGlobalBusinessProcess" ma:readOnly="false">
      <xsd:simpleType>
        <xsd:restriction base="dms:Unknown"/>
      </xsd:simpleType>
    </xsd:element>
    <xsd:element name="KPMGGlobalBusinessStrategy" ma:index="36" nillable="true" ma:displayName="Business Strategy" ma:description="The plans, approaches or policies the business has designed to meet their aims and objectives" ma:internalName="KPMGGlobalBusinessStrategy" ma:readOnly="false">
      <xsd:simpleType>
        <xsd:restriction base="dms:Unknown"/>
      </xsd:simpleType>
    </xsd:element>
    <xsd:element name="KPMGGlobalContentUse" ma:index="37" nillable="true" ma:displayName="Content Use" ma:description="Select 'Internal' for internal use only or 'Internal/External' for public use" ma:internalName="KPMGGlobalContentUse" ma:readOnly="false">
      <xsd:simpleType>
        <xsd:restriction base="dms:Unknown"/>
      </xsd:simpleType>
    </xsd:element>
    <xsd:element name="KPMGGlobalMediaType" ma:index="38" nillable="true" ma:displayName="Media Type" ma:description="Format of the content" ma:internalName="KPMGGlobalMediaType" ma:readOnly="false">
      <xsd:simpleType>
        <xsd:restriction base="dms:Unknown"/>
      </xsd:simpleType>
    </xsd:element>
    <xsd:element name="KPMGGlobalPublicationDate" ma:index="39" nillable="true" ma:displayName="Publication Date" ma:description="Date the content was published" ma:format="DateOnly" ma:internalName="KPMGGlobalPublicationDate" ma:readOnly="false">
      <xsd:simpleType>
        <xsd:restriction base="dms:Unknown"/>
      </xsd:simpleType>
    </xsd:element>
    <xsd:element name="KPMGGlobalRiskReviewDate" ma:index="40" nillable="true" ma:displayName="Risk Review Date" ma:description="Date the content was reviewed for risk exposure" ma:format="DateOnly" ma:internalName="KPMGGlobalRiskReviewDate" ma:readOnly="false">
      <xsd:simpleType>
        <xsd:restriction base="dms:Unknown"/>
      </xsd:simpleType>
    </xsd:element>
    <xsd:element name="KPMGGlobalRiskReviewer" ma:index="41" nillable="true" ma:displayName="Risk Reviewer" ma:description="Name of the person who reviewed the content for risk exposure" ma:list="UserInfo" ma:internalName="KPMGGlobalRiskReviewer" ma:readOnly="false" ma:showField="ImnName">
      <xsd:simpleType>
        <xsd:restriction base="dms:Unknown"/>
      </xsd:simpleType>
    </xsd:element>
    <xsd:element name="KPMGGlobalRiskReviewEntity" ma:index="42" nillable="true" ma:displayName="Risk Review Entity" ma:description="If the content requires a Risk Review, this element shows the entity that reviewed the content for risk exposure" ma:internalName="KPMGGlobalRiskReviewEntity" ma:readOnly="false">
      <xsd:simpleType>
        <xsd:restriction base="dms:Unknown"/>
      </xsd:simpleType>
    </xsd:element>
    <xsd:element name="KPMGGlobalTechnology" ma:index="43" nillable="true" ma:displayName="Technology" ma:description="System, application, platform or other technology component which is relevant to the content" ma:internalName="KPMGGlobalTechnology" ma:readOnly="false">
      <xsd:simpleType>
        <xsd:restriction base="dms:Unknown"/>
      </xsd:simpleType>
    </xsd:element>
    <xsd:element name="KPMGGlobalCountry" ma:index="45" nillable="true" ma:displayName="Primary Country" ma:description="Identifies the Primary Country/Jurisdiction owning  the content and where it was created" ma:internalName="KPMGGlobalCountry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713cb17-e4d4-40a9-adff-425cceac341b" elementFormDefault="qualified">
    <xsd:import namespace="http://schemas.microsoft.com/office/2006/documentManagement/types"/>
    <xsd:element name="Tax_x0020_Department" ma:index="21" nillable="true" ma:displayName="CZ Tax Service Line" ma:description="use to specify the CZ tax service line" ma:internalName="Tax_x0020_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Corporate Tax"/>
                    <xsd:enumeration value="Finance"/>
                    <xsd:enumeration value="IES"/>
                    <xsd:enumeration value="Indirect Tax"/>
                    <xsd:enumeration value="International Tax (+M&amp;A)"/>
                    <xsd:enumeration value="Legal"/>
                    <xsd:enumeration value="Litigation"/>
                    <xsd:enumeration value="Research &amp; Development"/>
                    <xsd:enumeration value="Transfer Pricing"/>
                  </xsd:restriction>
                </xsd:simpleType>
              </xsd:element>
            </xsd:sequence>
          </xsd:extension>
        </xsd:complexContent>
      </xsd:complexType>
    </xsd:element>
    <xsd:element name="Year" ma:index="23" nillable="true" ma:displayName="Year" ma:default="2013" ma:format="Dropdown" ma:internalName="Year">
      <xsd:simpleType>
        <xsd:restriction base="dms:Choice">
          <xsd:enumeration value="none specified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older"/>
        </xsd:restriction>
      </xsd:simpleType>
    </xsd:element>
    <xsd:element name="Topic" ma:index="24" nillable="true" ma:displayName="Topic" ma:format="RadioButtons" ma:internalName="Topic">
      <xsd:simpleType>
        <xsd:restriction base="dms:Choice">
          <xsd:enumeration value="Absolutni neplatnost"/>
          <xsd:enumeration value="Advokacie"/>
          <xsd:enumeration value="Automobil"/>
          <xsd:enumeration value="Autorske pravo"/>
          <xsd:enumeration value="Beneficial ownership"/>
          <xsd:enumeration value="Boj proti danovym unikum"/>
          <xsd:enumeration value="Byty"/>
          <xsd:enumeration value="Casova a vecna souvislost"/>
          <xsd:enumeration value="Cenne papiry"/>
          <xsd:enumeration value="Cestovni nahrady"/>
          <xsd:enumeration value="Clenske prispevky"/>
          <xsd:enumeration value="Clo"/>
          <xsd:enumeration value="Dan z nemovitosti"/>
          <xsd:enumeration value="Dan z prijmu"/>
          <xsd:enumeration value="Dan z prijmu FO"/>
          <xsd:enumeration value="Dan z prijmu PO"/>
          <xsd:enumeration value="Dane obecne"/>
          <xsd:enumeration value="Dane z prevodu"/>
          <xsd:enumeration value="Danova evidence"/>
          <xsd:enumeration value="Danova kontrola"/>
          <xsd:enumeration value="Danova reforma 2013"/>
          <xsd:enumeration value="Danova ztrata"/>
          <xsd:enumeration value="Danove doklady"/>
          <xsd:enumeration value="Danove poradenstvi"/>
          <xsd:enumeration value="Danove priznani"/>
          <xsd:enumeration value="Danove raje"/>
          <xsd:enumeration value="Danove rizeni"/>
          <xsd:enumeration value="Danove uniky - boj"/>
          <xsd:enumeration value="Dary"/>
          <xsd:enumeration value="Dedictvi"/>
          <xsd:enumeration value="Dohadné položky"/>
          <xsd:enumeration value="Dokazování"/>
          <xsd:enumeration value="Dotace"/>
          <xsd:enumeration value="DPH"/>
          <xsd:enumeration value="DPH - stavebni a montazni prace"/>
          <xsd:enumeration value="DPH - řetězové podvody"/>
          <xsd:enumeration value="Duchodove pojisteni"/>
          <xsd:enumeration value="Duchodove sporeni"/>
          <xsd:enumeration value="Editacni povinnost"/>
          <xsd:enumeration value="Elektronicka komunikace"/>
          <xsd:enumeration value="Emisni povolenky"/>
          <xsd:enumeration value="Energeticke dane"/>
          <xsd:enumeration value="Evropska legislativa"/>
          <xsd:enumeration value="FATCA"/>
          <xsd:enumeration value="Financni instituce"/>
          <xsd:enumeration value="Financni leasing"/>
          <xsd:enumeration value="Financial Transaction Tax"/>
          <xsd:enumeration value="IFRS"/>
          <xsd:enumeration value="Insolvencni pravo"/>
          <xsd:enumeration value="Investicni fondy a spolecnosti"/>
          <xsd:enumeration value="Investicni pobidky"/>
          <xsd:enumeration value="Jine"/>
          <xsd:enumeration value="Judikatura"/>
          <xsd:enumeration value="Kapital, zmeny"/>
          <xsd:enumeration value="Kurzove rozdily"/>
          <xsd:enumeration value="Likvidace"/>
          <xsd:enumeration value="Loterie"/>
          <xsd:enumeration value="Majetek"/>
          <xsd:enumeration value="Marketingove naklady"/>
          <xsd:enumeration value="Materske, dcerine spolecnosti"/>
          <xsd:enumeration value="Mezinarodni pronajem pracovni sily"/>
          <xsd:enumeration value="Mezinarodni zdaneni"/>
          <xsd:enumeration value="Nahrada mzdy"/>
          <xsd:enumeration value="Najemne"/>
          <xsd:enumeration value="Nedanove a danove vydaje"/>
          <xsd:enumeration value="Nemocenske pojisteni"/>
          <xsd:enumeration value="Nemovitosti"/>
          <xsd:enumeration value="Neplatnost pravniho ukonu"/>
          <xsd:enumeration value="Nespolehlivy platce"/>
          <xsd:enumeration value="Neziskovy sektor"/>
          <xsd:enumeration value="Nizka kapitalizace"/>
          <xsd:enumeration value="Obcanské pravo"/>
          <xsd:enumeration value="Obchodni pravo"/>
          <xsd:enumeration value="Odpisy"/>
          <xsd:enumeration value="OSVC"/>
          <xsd:enumeration value="Penzijni reforma"/>
          <xsd:enumeration value="Podily na zisku, dividendy"/>
          <xsd:enumeration value="Podnik - prodej, najem, vklad"/>
          <xsd:enumeration value="Podnikani obecne"/>
          <xsd:enumeration value="Podnikani - zahranici"/>
          <xsd:enumeration value="Pohledavky"/>
          <xsd:enumeration value="Pojistovnictvi"/>
          <xsd:enumeration value="Pozemky"/>
          <xsd:enumeration value="Premeny"/>
          <xsd:enumeration value="Retroaktivita"/>
          <xsd:enumeration value="Reverse charge"/>
          <xsd:enumeration value="Rezervy"/>
          <xsd:enumeration value="Silnicni dan"/>
          <xsd:enumeration value="Socialni pojisteni"/>
          <xsd:enumeration value="Software, licencni poplatky"/>
          <xsd:enumeration value="Solarni energie"/>
          <xsd:enumeration value="Soubeh funkci"/>
          <xsd:enumeration value="Soudy"/>
          <xsd:enumeration value="Spotrebni dane"/>
          <xsd:enumeration value="Sprava dani"/>
          <xsd:enumeration value="Srazkova dan"/>
          <xsd:enumeration value="Stala provozovna"/>
          <xsd:enumeration value="Statutarni organy"/>
          <xsd:enumeration value="Stavebni sporeni"/>
          <xsd:enumeration value="Stravne, stravovani"/>
          <xsd:enumeration value="Svarc system"/>
          <xsd:enumeration value="Sverenske fondy"/>
          <xsd:enumeration value="Technicke zhodnoceni"/>
          <xsd:enumeration value="Transfer Pricing"/>
          <xsd:enumeration value="Transparentni entity"/>
          <xsd:enumeration value="Trestni pravo"/>
          <xsd:enumeration value="Ucetnictvi"/>
          <xsd:enumeration value="Urazove pojisteni"/>
          <xsd:enumeration value="Uroky, pujcky, uvery"/>
          <xsd:enumeration value="Vecna a casova souvislost"/>
          <xsd:enumeration value="Vecne bremeno"/>
          <xsd:enumeration value="Verejne zakazky"/>
          <xsd:enumeration value="Vnitrni obchodovani (§196a ObchZ)"/>
          <xsd:enumeration value="Vyhledavani ve zdrojich"/>
          <xsd:enumeration value="Vymena informaci"/>
          <xsd:enumeration value="Vyzkum vyvoj"/>
          <xsd:enumeration value="Vzdelavani"/>
          <xsd:enumeration value="Zakonik prace"/>
          <xsd:enumeration value="Zamestnanecke benefity"/>
          <xsd:enumeration value="Zamestnani - zahranici"/>
          <xsd:enumeration value="Zamestnavatel naklady"/>
          <xsd:enumeration value="Zavisla cinnost"/>
          <xsd:enumeration value="Zdravotni pojisteni"/>
          <xsd:enumeration value="Zivotni pojisteni"/>
          <xsd:enumeration value="Zivnostensky zakon"/>
          <xsd:enumeration value="Zneuziti prava"/>
          <xsd:enumeration value="Zpevnene plochy"/>
        </xsd:restriction>
      </xsd:simpleType>
    </xsd:element>
  </xsd:schema>
  <xsd:schema xmlns:xsd="http://www.w3.org/2001/XMLSchema" xmlns:dms="http://schemas.microsoft.com/office/2006/documentManagement/types" targetNamespace="3f2f1d6e-4264-4a1d-bdd7-316064c8e9d6" elementFormDefault="qualified">
    <xsd:import namespace="http://schemas.microsoft.com/office/2006/documentManagement/types"/>
    <xsd:element name="Publication_x0020_Date" ma:index="22" nillable="true" ma:displayName="Publication_Date" ma:format="DateOnly" ma:internalName="Publication_x0020_Date">
      <xsd:simpleType>
        <xsd:restriction base="dms:DateTime"/>
      </xsd:simpleType>
    </xsd:element>
    <xsd:element name="Country_x0020_Tax" ma:index="25" nillable="true" ma:displayName="Country Tax" ma:hidden="true" ma:list="{da75a137-de4e-4e72-8ae4-9a3babc447c3}" ma:internalName="Country_x0020_Tax" ma:readOnly="false" ma:showField="Title" ma:web="3f2f1d6e-4264-4a1d-bdd7-316064c8e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9" ma:displayName="Comments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F309CC0-A0B9-48D0-984E-8F1ACFA848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D21DF-B414-4A32-B8A6-88D3A60F21C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D34767-629C-4F3D-8FC6-A417A9AF1991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3f2f1d6e-4264-4a1d-bdd7-316064c8e9d6"/>
    <ds:schemaRef ds:uri="http://schemas.microsoft.com/office/2006/documentManagement/types"/>
    <ds:schemaRef ds:uri="0713cb17-e4d4-40a9-adff-425cceac341b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D3E3014-8029-49CB-BF04-1F9710E44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0713cb17-e4d4-40a9-adff-425cceac341b"/>
    <ds:schemaRef ds:uri="3f2f1d6e-4264-4a1d-bdd7-316064c8e9d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3393</TotalTime>
  <Words>759</Words>
  <Application>Microsoft Office PowerPoint</Application>
  <PresentationFormat>Předvádění na obrazovce (4:3)</PresentationFormat>
  <Paragraphs>153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CREATE SCREEN</vt:lpstr>
      <vt:lpstr>CREATE REPORT A4</vt:lpstr>
      <vt:lpstr>Daňové aspekty  čerpání pobídky   Jan Linhart Markéta Kubíčková</vt:lpstr>
      <vt:lpstr>Investiční pobídky ve formě slevy na dani </vt:lpstr>
      <vt:lpstr>Limity pro čerpání slevy na dani</vt:lpstr>
      <vt:lpstr>Stanovení výše slevy na dani – nová společnost</vt:lpstr>
      <vt:lpstr>Stanovení výše slevy na dani – stávající společnost (expanze)</vt:lpstr>
      <vt:lpstr>Souběh investičních projektů</vt:lpstr>
      <vt:lpstr>Zvláštní podmínky</vt:lpstr>
      <vt:lpstr>Zákaz ukončení činnosti a fúzí</vt:lpstr>
      <vt:lpstr>Transakce se spřízněnými osobami</vt:lpstr>
      <vt:lpstr>Dvoustranný pohled na převodní ceny pobídkových společností</vt:lpstr>
      <vt:lpstr>Daňové plánování</vt:lpstr>
      <vt:lpstr>Převodní ceny souhrn</vt:lpstr>
      <vt:lpstr>Shrnutí</vt:lpstr>
      <vt:lpstr>Děkujeme za pozornost</vt:lpstr>
      <vt:lpstr>Jan Linhart +420 222 123 617 jlinhart@kpmg.cz  Markéta Kubíčková +420 222 123 571 mkubickova@kpmg.cz   KPMG Česká republika, s.r.o. Pobřežní 1a 186 00  Praha 8 www.kpmg.cz  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Investiční pobídky</dc:title>
  <dc:creator>KPMG ČR</dc:creator>
  <cp:lastModifiedBy>Pospíšilová Dominika</cp:lastModifiedBy>
  <cp:revision>502</cp:revision>
  <dcterms:created xsi:type="dcterms:W3CDTF">2010-10-27T15:39:50Z</dcterms:created>
  <dcterms:modified xsi:type="dcterms:W3CDTF">2013-10-07T12:06:40Z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0x01010D009FC6AD1F31882F489326292A2B0BF32A</vt:lpwstr>
  </property>
</Properties>
</file>