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9" r:id="rId2"/>
    <p:sldId id="260" r:id="rId3"/>
    <p:sldId id="261" r:id="rId4"/>
    <p:sldId id="262" r:id="rId5"/>
    <p:sldId id="263" r:id="rId6"/>
    <p:sldId id="266" r:id="rId7"/>
    <p:sldId id="264" r:id="rId8"/>
    <p:sldId id="258" r:id="rId9"/>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pitchFamily="18" charset="0"/>
        <a:ea typeface="+mn-ea"/>
        <a:cs typeface="+mn-cs"/>
      </a:defRPr>
    </a:lvl1pPr>
    <a:lvl2pPr marL="457200" algn="l" rtl="0" fontAlgn="base">
      <a:spcBef>
        <a:spcPct val="0"/>
      </a:spcBef>
      <a:spcAft>
        <a:spcPct val="0"/>
      </a:spcAft>
      <a:defRPr sz="2400" kern="1200">
        <a:solidFill>
          <a:schemeClr val="tx1"/>
        </a:solidFill>
        <a:latin typeface="Times" pitchFamily="18" charset="0"/>
        <a:ea typeface="+mn-ea"/>
        <a:cs typeface="+mn-cs"/>
      </a:defRPr>
    </a:lvl2pPr>
    <a:lvl3pPr marL="914400" algn="l" rtl="0" fontAlgn="base">
      <a:spcBef>
        <a:spcPct val="0"/>
      </a:spcBef>
      <a:spcAft>
        <a:spcPct val="0"/>
      </a:spcAft>
      <a:defRPr sz="2400" kern="1200">
        <a:solidFill>
          <a:schemeClr val="tx1"/>
        </a:solidFill>
        <a:latin typeface="Times" pitchFamily="18" charset="0"/>
        <a:ea typeface="+mn-ea"/>
        <a:cs typeface="+mn-cs"/>
      </a:defRPr>
    </a:lvl3pPr>
    <a:lvl4pPr marL="1371600" algn="l" rtl="0" fontAlgn="base">
      <a:spcBef>
        <a:spcPct val="0"/>
      </a:spcBef>
      <a:spcAft>
        <a:spcPct val="0"/>
      </a:spcAft>
      <a:defRPr sz="2400" kern="1200">
        <a:solidFill>
          <a:schemeClr val="tx1"/>
        </a:solidFill>
        <a:latin typeface="Times" pitchFamily="18" charset="0"/>
        <a:ea typeface="+mn-ea"/>
        <a:cs typeface="+mn-cs"/>
      </a:defRPr>
    </a:lvl4pPr>
    <a:lvl5pPr marL="1828800" algn="l" rtl="0" fontAlgn="base">
      <a:spcBef>
        <a:spcPct val="0"/>
      </a:spcBef>
      <a:spcAft>
        <a:spcPct val="0"/>
      </a:spcAft>
      <a:defRPr sz="2400" kern="1200">
        <a:solidFill>
          <a:schemeClr val="tx1"/>
        </a:solidFill>
        <a:latin typeface="Times" pitchFamily="18" charset="0"/>
        <a:ea typeface="+mn-ea"/>
        <a:cs typeface="+mn-cs"/>
      </a:defRPr>
    </a:lvl5pPr>
    <a:lvl6pPr marL="2286000" algn="l" defTabSz="914400" rtl="0" eaLnBrk="1" latinLnBrk="0" hangingPunct="1">
      <a:defRPr sz="2400" kern="1200">
        <a:solidFill>
          <a:schemeClr val="tx1"/>
        </a:solidFill>
        <a:latin typeface="Times" pitchFamily="18" charset="0"/>
        <a:ea typeface="+mn-ea"/>
        <a:cs typeface="+mn-cs"/>
      </a:defRPr>
    </a:lvl6pPr>
    <a:lvl7pPr marL="2743200" algn="l" defTabSz="914400" rtl="0" eaLnBrk="1" latinLnBrk="0" hangingPunct="1">
      <a:defRPr sz="2400" kern="1200">
        <a:solidFill>
          <a:schemeClr val="tx1"/>
        </a:solidFill>
        <a:latin typeface="Times" pitchFamily="18" charset="0"/>
        <a:ea typeface="+mn-ea"/>
        <a:cs typeface="+mn-cs"/>
      </a:defRPr>
    </a:lvl7pPr>
    <a:lvl8pPr marL="3200400" algn="l" defTabSz="914400" rtl="0" eaLnBrk="1" latinLnBrk="0" hangingPunct="1">
      <a:defRPr sz="2400" kern="1200">
        <a:solidFill>
          <a:schemeClr val="tx1"/>
        </a:solidFill>
        <a:latin typeface="Times" pitchFamily="18" charset="0"/>
        <a:ea typeface="+mn-ea"/>
        <a:cs typeface="+mn-cs"/>
      </a:defRPr>
    </a:lvl8pPr>
    <a:lvl9pPr marL="3657600" algn="l" defTabSz="914400" rtl="0" eaLnBrk="1" latinLnBrk="0" hangingPunct="1">
      <a:defRPr sz="2400" kern="1200">
        <a:solidFill>
          <a:schemeClr val="tx1"/>
        </a:solidFill>
        <a:latin typeface="Times"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16" autoAdjust="0"/>
    <p:restoredTop sz="90929"/>
  </p:normalViewPr>
  <p:slideViewPr>
    <p:cSldViewPr>
      <p:cViewPr varScale="1">
        <p:scale>
          <a:sx n="69" d="100"/>
          <a:sy n="69" d="100"/>
        </p:scale>
        <p:origin x="-34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Times" pitchFamily="-65" charset="0"/>
              </a:defRPr>
            </a:lvl1pPr>
          </a:lstStyle>
          <a:p>
            <a:pPr>
              <a:defRPr/>
            </a:pPr>
            <a:endParaRPr lang="en-US"/>
          </a:p>
        </p:txBody>
      </p:sp>
      <p:sp>
        <p:nvSpPr>
          <p:cNvPr id="409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Times" pitchFamily="-65"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Times" pitchFamily="-65" charset="0"/>
              </a:defRPr>
            </a:lvl1pPr>
          </a:lstStyle>
          <a:p>
            <a:pPr>
              <a:defRPr/>
            </a:pPr>
            <a:endParaRPr lang="en-US"/>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Times" pitchFamily="-65" charset="0"/>
              </a:defRPr>
            </a:lvl1pPr>
          </a:lstStyle>
          <a:p>
            <a:pPr>
              <a:defRPr/>
            </a:pPr>
            <a:fld id="{67F9BF6D-1ECB-41DE-8BE9-CD426864DE9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65" charset="0"/>
        <a:ea typeface="+mn-ea"/>
        <a:cs typeface="+mn-cs"/>
      </a:defRPr>
    </a:lvl1pPr>
    <a:lvl2pPr marL="4572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ＭＳ Ｐゴシック"/>
      </a:defRPr>
    </a:lvl2pPr>
    <a:lvl3pPr marL="9144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ＭＳ Ｐゴシック"/>
      </a:defRPr>
    </a:lvl3pPr>
    <a:lvl4pPr marL="13716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ＭＳ Ｐゴシック"/>
      </a:defRPr>
    </a:lvl4pPr>
    <a:lvl5pPr marL="1828800" algn="l" rtl="0" eaLnBrk="0" fontAlgn="base" hangingPunct="0">
      <a:spcBef>
        <a:spcPct val="30000"/>
      </a:spcBef>
      <a:spcAft>
        <a:spcPct val="0"/>
      </a:spcAft>
      <a:defRPr sz="1200" kern="1200">
        <a:solidFill>
          <a:schemeClr val="tx1"/>
        </a:solidFill>
        <a:latin typeface="Times" pitchFamily="-65" charset="0"/>
        <a:ea typeface="ＭＳ Ｐゴシック" pitchFamily="-65"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pPr eaLnBrk="1" hangingPunct="1"/>
            <a:r>
              <a:rPr lang="en-GB" smtClean="0">
                <a:latin typeface="Times" pitchFamily="18" charset="0"/>
              </a:rPr>
              <a:t>It is recognised that not all Government departments/agencies allocate specific budgets to specific measures and that actual expenditure year-on-year can vary considerably from that initially declared in policy documents or programming documents.  Equally, not all important policy measures are based on significant direct public funding (e.g. the enforcement of a regulatory measure may have an indirect cost for public or private sector stakeholders that is not easily quantifiable prior to adoption).</a:t>
            </a:r>
            <a:r>
              <a:rPr lang="en-US" smtClean="0">
                <a:latin typeface="Times" pitchFamily="18" charset="0"/>
              </a:rPr>
              <a:t> </a:t>
            </a:r>
          </a:p>
        </p:txBody>
      </p:sp>
      <p:sp>
        <p:nvSpPr>
          <p:cNvPr id="16387" name="Slide Number Placeholder 3"/>
          <p:cNvSpPr>
            <a:spLocks noGrp="1"/>
          </p:cNvSpPr>
          <p:nvPr>
            <p:ph type="sldNum" sz="quarter" idx="5"/>
          </p:nvPr>
        </p:nvSpPr>
        <p:spPr>
          <a:noFill/>
        </p:spPr>
        <p:txBody>
          <a:bodyPr/>
          <a:lstStyle/>
          <a:p>
            <a:fld id="{AD92A675-7F60-4254-92B6-4EAC19D0B047}" type="slidenum">
              <a:rPr lang="en-US" smtClean="0">
                <a:latin typeface="Times" pitchFamily="18" charset="0"/>
              </a:rPr>
              <a:pPr/>
              <a:t>2</a:t>
            </a:fld>
            <a:endParaRPr lang="en-US" smtClean="0">
              <a:latin typeface="Times"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p:spPr>
        <p:txBody>
          <a:bodyPr/>
          <a:lstStyle/>
          <a:p>
            <a:fld id="{03CDA4E1-B4C8-42A5-971D-DD3A11417DFF}" type="slidenum">
              <a:rPr lang="en-US" smtClean="0">
                <a:latin typeface="Times" pitchFamily="18" charset="0"/>
              </a:rPr>
              <a:pPr/>
              <a:t>8</a:t>
            </a:fld>
            <a:endParaRPr lang="en-US" smtClean="0">
              <a:latin typeface="Times" pitchFamily="18" charset="0"/>
            </a:endParaRP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pPr eaLnBrk="1" hangingPunct="1"/>
            <a:endParaRPr lang="hu-HU" smtClean="0">
              <a:latin typeface="Times"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5"/>
          <p:cNvSpPr>
            <a:spLocks noChangeShapeType="1"/>
          </p:cNvSpPr>
          <p:nvPr/>
        </p:nvSpPr>
        <p:spPr bwMode="auto">
          <a:xfrm>
            <a:off x="533400" y="6096000"/>
            <a:ext cx="8077200" cy="0"/>
          </a:xfrm>
          <a:prstGeom prst="line">
            <a:avLst/>
          </a:prstGeom>
          <a:noFill/>
          <a:ln w="6350">
            <a:solidFill>
              <a:schemeClr val="bg2">
                <a:alpha val="35001"/>
              </a:schemeClr>
            </a:solidFill>
            <a:round/>
            <a:headEnd/>
            <a:tailEnd/>
          </a:ln>
        </p:spPr>
        <p:txBody>
          <a:bodyPr wrap="none" anchor="ctr"/>
          <a:lstStyle/>
          <a:p>
            <a:pPr eaLnBrk="0" hangingPunct="0">
              <a:defRPr/>
            </a:pPr>
            <a:endParaRPr lang="en-US">
              <a:latin typeface="Times" pitchFamily="-65" charset="0"/>
            </a:endParaRPr>
          </a:p>
        </p:txBody>
      </p:sp>
      <p:pic>
        <p:nvPicPr>
          <p:cNvPr id="5" name="Picture 6" descr="Technopolis_logo_word"/>
          <p:cNvPicPr>
            <a:picLocks noChangeAspect="1" noChangeArrowheads="1"/>
          </p:cNvPicPr>
          <p:nvPr/>
        </p:nvPicPr>
        <p:blipFill>
          <a:blip r:embed="rId2"/>
          <a:srcRect/>
          <a:stretch>
            <a:fillRect/>
          </a:stretch>
        </p:blipFill>
        <p:spPr bwMode="auto">
          <a:xfrm>
            <a:off x="533400" y="482600"/>
            <a:ext cx="1711325" cy="323850"/>
          </a:xfrm>
          <a:prstGeom prst="rect">
            <a:avLst/>
          </a:prstGeom>
          <a:noFill/>
          <a:ln w="9525">
            <a:noFill/>
            <a:miter lim="800000"/>
            <a:headEnd/>
            <a:tailEnd/>
          </a:ln>
        </p:spPr>
      </p:pic>
      <p:sp>
        <p:nvSpPr>
          <p:cNvPr id="6" name="Line 7"/>
          <p:cNvSpPr>
            <a:spLocks noChangeShapeType="1"/>
          </p:cNvSpPr>
          <p:nvPr/>
        </p:nvSpPr>
        <p:spPr bwMode="auto">
          <a:xfrm>
            <a:off x="9144000" y="0"/>
            <a:ext cx="0" cy="6858000"/>
          </a:xfrm>
          <a:prstGeom prst="line">
            <a:avLst/>
          </a:prstGeom>
          <a:noFill/>
          <a:ln w="47625">
            <a:solidFill>
              <a:srgbClr val="FF0000"/>
            </a:solidFill>
            <a:round/>
            <a:headEnd/>
            <a:tailEnd/>
          </a:ln>
        </p:spPr>
        <p:txBody>
          <a:bodyPr wrap="none" anchor="ctr"/>
          <a:lstStyle/>
          <a:p>
            <a:pPr eaLnBrk="0" hangingPunct="0">
              <a:defRPr/>
            </a:pPr>
            <a:endParaRPr lang="en-US">
              <a:latin typeface="Times" pitchFamily="-65" charset="0"/>
            </a:endParaRPr>
          </a:p>
        </p:txBody>
      </p:sp>
      <p:sp>
        <p:nvSpPr>
          <p:cNvPr id="7" name="Line 8"/>
          <p:cNvSpPr>
            <a:spLocks noChangeAspect="1" noChangeShapeType="1"/>
          </p:cNvSpPr>
          <p:nvPr/>
        </p:nvSpPr>
        <p:spPr bwMode="auto">
          <a:xfrm>
            <a:off x="533400" y="2057400"/>
            <a:ext cx="8077200" cy="0"/>
          </a:xfrm>
          <a:prstGeom prst="line">
            <a:avLst/>
          </a:prstGeom>
          <a:noFill/>
          <a:ln w="6350">
            <a:solidFill>
              <a:schemeClr val="bg2">
                <a:alpha val="35001"/>
              </a:schemeClr>
            </a:solidFill>
            <a:round/>
            <a:headEnd/>
            <a:tailEnd/>
          </a:ln>
        </p:spPr>
        <p:txBody>
          <a:bodyPr wrap="none" anchor="ctr"/>
          <a:lstStyle/>
          <a:p>
            <a:pPr eaLnBrk="0" hangingPunct="0">
              <a:defRPr/>
            </a:pPr>
            <a:endParaRPr lang="en-US">
              <a:latin typeface="Times" pitchFamily="-65" charset="0"/>
            </a:endParaRPr>
          </a:p>
        </p:txBody>
      </p:sp>
      <p:sp>
        <p:nvSpPr>
          <p:cNvPr id="214025" name="Rectangle 9"/>
          <p:cNvSpPr>
            <a:spLocks noGrp="1" noChangeArrowheads="1"/>
          </p:cNvSpPr>
          <p:nvPr>
            <p:ph type="ctrTitle" sz="quarter"/>
          </p:nvPr>
        </p:nvSpPr>
        <p:spPr>
          <a:xfrm>
            <a:off x="533400" y="2286000"/>
            <a:ext cx="8077200" cy="1143000"/>
          </a:xfrm>
        </p:spPr>
        <p:txBody>
          <a:bodyPr/>
          <a:lstStyle>
            <a:lvl1pPr>
              <a:defRPr sz="2800">
                <a:solidFill>
                  <a:schemeClr val="tx1"/>
                </a:solidFill>
              </a:defRPr>
            </a:lvl1pPr>
          </a:lstStyle>
          <a:p>
            <a:r>
              <a:rPr lang="en-US"/>
              <a:t>Click to edit Master title style</a:t>
            </a:r>
          </a:p>
        </p:txBody>
      </p:sp>
      <p:sp>
        <p:nvSpPr>
          <p:cNvPr id="214026" name="Rectangle 10"/>
          <p:cNvSpPr>
            <a:spLocks noGrp="1" noChangeArrowheads="1"/>
          </p:cNvSpPr>
          <p:nvPr>
            <p:ph type="subTitle" sz="quarter" idx="1"/>
          </p:nvPr>
        </p:nvSpPr>
        <p:spPr>
          <a:xfrm>
            <a:off x="533400" y="3886200"/>
            <a:ext cx="8077200" cy="1752600"/>
          </a:xfrm>
        </p:spPr>
        <p:txBody>
          <a:bodyPr/>
          <a:lstStyle>
            <a:lvl1pPr marL="0" indent="0">
              <a:buFont typeface="Times" pitchFamily="-65" charset="0"/>
              <a:buNone/>
              <a:defRPr sz="1600" i="1">
                <a:solidFill>
                  <a:schemeClr val="accent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B969ACE5-44D1-4DAA-B366-1215A08F0E8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1066800"/>
            <a:ext cx="2019300" cy="4953000"/>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533400" y="1066800"/>
            <a:ext cx="5905500" cy="4953000"/>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766FBAF3-6414-49DF-9015-6905D11A09D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EF4557BF-A7BC-4E2D-9BDE-E4885DEF2E7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50CF6363-F734-4EBB-B852-9A8215B5338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533400" y="1752600"/>
            <a:ext cx="396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752600"/>
            <a:ext cx="3962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D1D339FF-5450-4601-AEBE-CD394F0CF1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EE8EA264-C085-4B61-A29D-D5408ED6DEF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82332146-722F-4825-83AD-BB4EDBB58ED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F5ED565B-19FA-40F5-B610-FEC6A1837C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5BF19CC8-309D-4FA8-B2E5-093AE9E4356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07F589F-AE34-4AA3-B304-9C2438D721E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1066800"/>
            <a:ext cx="80772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752600"/>
            <a:ext cx="80772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7848600" y="6172200"/>
            <a:ext cx="8382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00">
                <a:latin typeface="+mn-lt"/>
              </a:defRPr>
            </a:lvl1pPr>
          </a:lstStyle>
          <a:p>
            <a:pPr>
              <a:defRPr/>
            </a:pPr>
            <a:fld id="{BD79C9AA-C9C0-40DB-B267-FD4A83098250}" type="slidenum">
              <a:rPr lang="en-US"/>
              <a:pPr>
                <a:defRPr/>
              </a:pPr>
              <a:t>‹#›</a:t>
            </a:fld>
            <a:endParaRPr lang="en-US"/>
          </a:p>
        </p:txBody>
      </p:sp>
      <p:sp>
        <p:nvSpPr>
          <p:cNvPr id="1032" name="Line 8"/>
          <p:cNvSpPr>
            <a:spLocks noChangeShapeType="1"/>
          </p:cNvSpPr>
          <p:nvPr/>
        </p:nvSpPr>
        <p:spPr bwMode="auto">
          <a:xfrm>
            <a:off x="533400" y="6096000"/>
            <a:ext cx="8077200" cy="0"/>
          </a:xfrm>
          <a:prstGeom prst="line">
            <a:avLst/>
          </a:prstGeom>
          <a:noFill/>
          <a:ln w="6350">
            <a:solidFill>
              <a:schemeClr val="bg2">
                <a:alpha val="35001"/>
              </a:schemeClr>
            </a:solidFill>
            <a:round/>
            <a:headEnd/>
            <a:tailEnd/>
          </a:ln>
        </p:spPr>
        <p:txBody>
          <a:bodyPr wrap="none" anchor="ctr"/>
          <a:lstStyle/>
          <a:p>
            <a:pPr eaLnBrk="0" hangingPunct="0">
              <a:defRPr/>
            </a:pPr>
            <a:endParaRPr lang="en-US">
              <a:latin typeface="Times" pitchFamily="-65" charset="0"/>
            </a:endParaRPr>
          </a:p>
        </p:txBody>
      </p:sp>
      <p:sp>
        <p:nvSpPr>
          <p:cNvPr id="1034" name="Line 10"/>
          <p:cNvSpPr>
            <a:spLocks noChangeShapeType="1"/>
          </p:cNvSpPr>
          <p:nvPr/>
        </p:nvSpPr>
        <p:spPr bwMode="auto">
          <a:xfrm>
            <a:off x="9144000" y="0"/>
            <a:ext cx="0" cy="6858000"/>
          </a:xfrm>
          <a:prstGeom prst="line">
            <a:avLst/>
          </a:prstGeom>
          <a:noFill/>
          <a:ln w="47625">
            <a:solidFill>
              <a:srgbClr val="FF0000"/>
            </a:solidFill>
            <a:round/>
            <a:headEnd/>
            <a:tailEnd/>
          </a:ln>
        </p:spPr>
        <p:txBody>
          <a:bodyPr wrap="none" anchor="ctr"/>
          <a:lstStyle/>
          <a:p>
            <a:pPr eaLnBrk="0" hangingPunct="0">
              <a:defRPr/>
            </a:pPr>
            <a:endParaRPr lang="en-US">
              <a:latin typeface="Times" pitchFamily="-65" charset="0"/>
            </a:endParaRPr>
          </a:p>
        </p:txBody>
      </p:sp>
      <p:pic>
        <p:nvPicPr>
          <p:cNvPr id="1031" name="Picture 18" descr="Technopolis_logo_word"/>
          <p:cNvPicPr>
            <a:picLocks noChangeAspect="1" noChangeArrowheads="1"/>
          </p:cNvPicPr>
          <p:nvPr/>
        </p:nvPicPr>
        <p:blipFill>
          <a:blip r:embed="rId13"/>
          <a:srcRect/>
          <a:stretch>
            <a:fillRect/>
          </a:stretch>
        </p:blipFill>
        <p:spPr bwMode="auto">
          <a:xfrm>
            <a:off x="533400" y="482600"/>
            <a:ext cx="1711325" cy="323850"/>
          </a:xfrm>
          <a:prstGeom prst="rect">
            <a:avLst/>
          </a:prstGeom>
          <a:noFill/>
          <a:ln w="9525">
            <a:noFill/>
            <a:miter lim="800000"/>
            <a:headEnd/>
            <a:tailEnd/>
          </a:ln>
        </p:spPr>
      </p:pic>
      <p:sp>
        <p:nvSpPr>
          <p:cNvPr id="1043" name="Line 19"/>
          <p:cNvSpPr>
            <a:spLocks noChangeAspect="1" noChangeShapeType="1"/>
          </p:cNvSpPr>
          <p:nvPr/>
        </p:nvSpPr>
        <p:spPr bwMode="auto">
          <a:xfrm>
            <a:off x="533400" y="1676400"/>
            <a:ext cx="8077200" cy="0"/>
          </a:xfrm>
          <a:prstGeom prst="line">
            <a:avLst/>
          </a:prstGeom>
          <a:noFill/>
          <a:ln w="6350">
            <a:solidFill>
              <a:schemeClr val="bg2">
                <a:alpha val="35001"/>
              </a:schemeClr>
            </a:solidFill>
            <a:round/>
            <a:headEnd/>
            <a:tailEnd/>
          </a:ln>
        </p:spPr>
        <p:txBody>
          <a:bodyPr wrap="none" anchor="ctr"/>
          <a:lstStyle/>
          <a:p>
            <a:pPr eaLnBrk="0" hangingPunct="0">
              <a:defRPr/>
            </a:pPr>
            <a:endParaRPr lang="en-US">
              <a:latin typeface="Times" pitchFamily="-65" charset="0"/>
            </a:endParaRPr>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hf hdr="0" ftr="0" dt="0"/>
  <p:txStyles>
    <p:titleStyle>
      <a:lvl1pPr algn="l" rtl="0" eaLnBrk="0" fontAlgn="base" hangingPunct="0">
        <a:spcBef>
          <a:spcPct val="0"/>
        </a:spcBef>
        <a:spcAft>
          <a:spcPct val="0"/>
        </a:spcAft>
        <a:defRPr sz="2400">
          <a:solidFill>
            <a:schemeClr val="accent1"/>
          </a:solidFill>
          <a:latin typeface="+mj-lt"/>
          <a:ea typeface="+mj-ea"/>
          <a:cs typeface="+mj-cs"/>
        </a:defRPr>
      </a:lvl1pPr>
      <a:lvl2pPr algn="l" rtl="0" eaLnBrk="0" fontAlgn="base" hangingPunct="0">
        <a:spcBef>
          <a:spcPct val="0"/>
        </a:spcBef>
        <a:spcAft>
          <a:spcPct val="0"/>
        </a:spcAft>
        <a:defRPr sz="2400">
          <a:solidFill>
            <a:schemeClr val="accent1"/>
          </a:solidFill>
          <a:latin typeface="Georgia" pitchFamily="-65" charset="0"/>
        </a:defRPr>
      </a:lvl2pPr>
      <a:lvl3pPr algn="l" rtl="0" eaLnBrk="0" fontAlgn="base" hangingPunct="0">
        <a:spcBef>
          <a:spcPct val="0"/>
        </a:spcBef>
        <a:spcAft>
          <a:spcPct val="0"/>
        </a:spcAft>
        <a:defRPr sz="2400">
          <a:solidFill>
            <a:schemeClr val="accent1"/>
          </a:solidFill>
          <a:latin typeface="Georgia" pitchFamily="-65" charset="0"/>
        </a:defRPr>
      </a:lvl3pPr>
      <a:lvl4pPr algn="l" rtl="0" eaLnBrk="0" fontAlgn="base" hangingPunct="0">
        <a:spcBef>
          <a:spcPct val="0"/>
        </a:spcBef>
        <a:spcAft>
          <a:spcPct val="0"/>
        </a:spcAft>
        <a:defRPr sz="2400">
          <a:solidFill>
            <a:schemeClr val="accent1"/>
          </a:solidFill>
          <a:latin typeface="Georgia" pitchFamily="-65" charset="0"/>
        </a:defRPr>
      </a:lvl4pPr>
      <a:lvl5pPr algn="l" rtl="0" eaLnBrk="0" fontAlgn="base" hangingPunct="0">
        <a:spcBef>
          <a:spcPct val="0"/>
        </a:spcBef>
        <a:spcAft>
          <a:spcPct val="0"/>
        </a:spcAft>
        <a:defRPr sz="2400">
          <a:solidFill>
            <a:schemeClr val="accent1"/>
          </a:solidFill>
          <a:latin typeface="Georgia" pitchFamily="-65" charset="0"/>
        </a:defRPr>
      </a:lvl5pPr>
      <a:lvl6pPr marL="457200" algn="l" rtl="0" fontAlgn="base">
        <a:spcBef>
          <a:spcPct val="0"/>
        </a:spcBef>
        <a:spcAft>
          <a:spcPct val="0"/>
        </a:spcAft>
        <a:defRPr sz="2400">
          <a:solidFill>
            <a:schemeClr val="accent1"/>
          </a:solidFill>
          <a:latin typeface="Georgia" pitchFamily="-65" charset="0"/>
        </a:defRPr>
      </a:lvl6pPr>
      <a:lvl7pPr marL="914400" algn="l" rtl="0" fontAlgn="base">
        <a:spcBef>
          <a:spcPct val="0"/>
        </a:spcBef>
        <a:spcAft>
          <a:spcPct val="0"/>
        </a:spcAft>
        <a:defRPr sz="2400">
          <a:solidFill>
            <a:schemeClr val="accent1"/>
          </a:solidFill>
          <a:latin typeface="Georgia" pitchFamily="-65" charset="0"/>
        </a:defRPr>
      </a:lvl7pPr>
      <a:lvl8pPr marL="1371600" algn="l" rtl="0" fontAlgn="base">
        <a:spcBef>
          <a:spcPct val="0"/>
        </a:spcBef>
        <a:spcAft>
          <a:spcPct val="0"/>
        </a:spcAft>
        <a:defRPr sz="2400">
          <a:solidFill>
            <a:schemeClr val="accent1"/>
          </a:solidFill>
          <a:latin typeface="Georgia" pitchFamily="-65" charset="0"/>
        </a:defRPr>
      </a:lvl8pPr>
      <a:lvl9pPr marL="1828800" algn="l" rtl="0" fontAlgn="base">
        <a:spcBef>
          <a:spcPct val="0"/>
        </a:spcBef>
        <a:spcAft>
          <a:spcPct val="0"/>
        </a:spcAft>
        <a:defRPr sz="2400">
          <a:solidFill>
            <a:schemeClr val="accent1"/>
          </a:solidFill>
          <a:latin typeface="Georgia" pitchFamily="-65" charset="0"/>
        </a:defRPr>
      </a:lvl9pPr>
    </p:titleStyle>
    <p:bodyStyle>
      <a:lvl1pPr marL="377825" indent="-377825" algn="l" rtl="0" eaLnBrk="0" fontAlgn="base" hangingPunct="0">
        <a:spcBef>
          <a:spcPct val="20000"/>
        </a:spcBef>
        <a:spcAft>
          <a:spcPct val="0"/>
        </a:spcAft>
        <a:buClr>
          <a:schemeClr val="accent1"/>
        </a:buClr>
        <a:buFont typeface="Times" pitchFamily="18" charset="0"/>
        <a:buChar char="•"/>
        <a:defRPr sz="2000">
          <a:solidFill>
            <a:schemeClr val="tx1"/>
          </a:solidFill>
          <a:latin typeface="+mn-lt"/>
          <a:ea typeface="+mn-ea"/>
          <a:cs typeface="+mn-cs"/>
        </a:defRPr>
      </a:lvl1pPr>
      <a:lvl2pPr marL="762000" indent="-287338" algn="l" rtl="0" eaLnBrk="0" fontAlgn="base" hangingPunct="0">
        <a:spcBef>
          <a:spcPct val="20000"/>
        </a:spcBef>
        <a:spcAft>
          <a:spcPct val="0"/>
        </a:spcAft>
        <a:buClr>
          <a:schemeClr val="accent1"/>
        </a:buClr>
        <a:buFont typeface="Times" pitchFamily="18" charset="0"/>
        <a:buChar char="•"/>
        <a:defRPr i="1">
          <a:solidFill>
            <a:schemeClr val="tx1"/>
          </a:solidFill>
          <a:latin typeface="+mn-lt"/>
          <a:ea typeface="ＭＳ Ｐゴシック" pitchFamily="-65" charset="-128"/>
          <a:cs typeface="ＭＳ Ｐゴシック"/>
        </a:defRPr>
      </a:lvl2pPr>
      <a:lvl3pPr marL="1143000" indent="-290513" algn="l" rtl="0" eaLnBrk="0" fontAlgn="base" hangingPunct="0">
        <a:spcBef>
          <a:spcPct val="20000"/>
        </a:spcBef>
        <a:spcAft>
          <a:spcPct val="0"/>
        </a:spcAft>
        <a:buClr>
          <a:schemeClr val="accent1"/>
        </a:buClr>
        <a:buFont typeface="Times" pitchFamily="18" charset="0"/>
        <a:buChar char="•"/>
        <a:defRPr sz="1600">
          <a:solidFill>
            <a:schemeClr val="tx1"/>
          </a:solidFill>
          <a:latin typeface="+mn-lt"/>
          <a:ea typeface="ＭＳ Ｐゴシック" pitchFamily="-65" charset="-128"/>
          <a:cs typeface="ＭＳ Ｐゴシック"/>
        </a:defRPr>
      </a:lvl3pPr>
      <a:lvl4pPr marL="1514475" indent="-282575" algn="l" rtl="0" eaLnBrk="0" fontAlgn="base" hangingPunct="0">
        <a:spcBef>
          <a:spcPct val="20000"/>
        </a:spcBef>
        <a:spcAft>
          <a:spcPct val="0"/>
        </a:spcAft>
        <a:buClr>
          <a:schemeClr val="accent1"/>
        </a:buClr>
        <a:buSzPct val="85000"/>
        <a:buChar char="•"/>
        <a:defRPr sz="1400" i="1">
          <a:solidFill>
            <a:schemeClr val="tx1"/>
          </a:solidFill>
          <a:latin typeface="+mn-lt"/>
          <a:ea typeface="ＭＳ Ｐゴシック" pitchFamily="-65" charset="-128"/>
          <a:cs typeface="ＭＳ Ｐゴシック"/>
        </a:defRPr>
      </a:lvl4pPr>
      <a:lvl5pPr marL="1893888" indent="-284163" algn="l" rtl="0" eaLnBrk="0" fontAlgn="base" hangingPunct="0">
        <a:spcBef>
          <a:spcPct val="20000"/>
        </a:spcBef>
        <a:spcAft>
          <a:spcPct val="0"/>
        </a:spcAft>
        <a:buFont typeface="Times" pitchFamily="18" charset="0"/>
        <a:defRPr sz="1200">
          <a:solidFill>
            <a:schemeClr val="tx1"/>
          </a:solidFill>
          <a:latin typeface="+mn-lt"/>
          <a:ea typeface="ＭＳ Ｐゴシック" pitchFamily="-65" charset="-128"/>
          <a:cs typeface="ＭＳ Ｐゴシック"/>
        </a:defRPr>
      </a:lvl5pPr>
      <a:lvl6pPr marL="2351088" indent="-284163" algn="l" rtl="0" fontAlgn="base">
        <a:spcBef>
          <a:spcPct val="20000"/>
        </a:spcBef>
        <a:spcAft>
          <a:spcPct val="0"/>
        </a:spcAft>
        <a:buFont typeface="Times" pitchFamily="-65" charset="0"/>
        <a:defRPr sz="1200">
          <a:solidFill>
            <a:schemeClr val="tx1"/>
          </a:solidFill>
          <a:latin typeface="+mn-lt"/>
          <a:ea typeface="ＭＳ Ｐゴシック" pitchFamily="-65" charset="-128"/>
        </a:defRPr>
      </a:lvl6pPr>
      <a:lvl7pPr marL="2808288" indent="-284163" algn="l" rtl="0" fontAlgn="base">
        <a:spcBef>
          <a:spcPct val="20000"/>
        </a:spcBef>
        <a:spcAft>
          <a:spcPct val="0"/>
        </a:spcAft>
        <a:buFont typeface="Times" pitchFamily="-65" charset="0"/>
        <a:defRPr sz="1200">
          <a:solidFill>
            <a:schemeClr val="tx1"/>
          </a:solidFill>
          <a:latin typeface="+mn-lt"/>
          <a:ea typeface="ＭＳ Ｐゴシック" pitchFamily="-65" charset="-128"/>
        </a:defRPr>
      </a:lvl7pPr>
      <a:lvl8pPr marL="3265488" indent="-284163" algn="l" rtl="0" fontAlgn="base">
        <a:spcBef>
          <a:spcPct val="20000"/>
        </a:spcBef>
        <a:spcAft>
          <a:spcPct val="0"/>
        </a:spcAft>
        <a:buFont typeface="Times" pitchFamily="-65" charset="0"/>
        <a:defRPr sz="1200">
          <a:solidFill>
            <a:schemeClr val="tx1"/>
          </a:solidFill>
          <a:latin typeface="+mn-lt"/>
          <a:ea typeface="ＭＳ Ｐゴシック" pitchFamily="-65" charset="-128"/>
        </a:defRPr>
      </a:lvl8pPr>
      <a:lvl9pPr marL="3722688" indent="-284163" algn="l" rtl="0" fontAlgn="base">
        <a:spcBef>
          <a:spcPct val="20000"/>
        </a:spcBef>
        <a:spcAft>
          <a:spcPct val="0"/>
        </a:spcAft>
        <a:buFont typeface="Times" pitchFamily="-65" charset="0"/>
        <a:defRPr sz="1200">
          <a:solidFill>
            <a:schemeClr val="tx1"/>
          </a:solidFill>
          <a:latin typeface="+mn-lt"/>
          <a:ea typeface="ＭＳ Ｐゴシック" pitchFamily="-65"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trendchart.cbased.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Kincso.izsak@technopolis-group.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p:txBody>
          <a:bodyPr/>
          <a:lstStyle/>
          <a:p>
            <a:pPr eaLnBrk="1" hangingPunct="1"/>
            <a:r>
              <a:rPr lang="en-US" smtClean="0"/>
              <a:t>Challenges of innovation policies, what role for clusters</a:t>
            </a:r>
          </a:p>
        </p:txBody>
      </p:sp>
      <p:sp>
        <p:nvSpPr>
          <p:cNvPr id="14338" name="Rectangle 3"/>
          <p:cNvSpPr>
            <a:spLocks noGrp="1" noChangeArrowheads="1"/>
          </p:cNvSpPr>
          <p:nvPr>
            <p:ph type="subTitle" idx="1"/>
          </p:nvPr>
        </p:nvSpPr>
        <p:spPr/>
        <p:txBody>
          <a:bodyPr/>
          <a:lstStyle/>
          <a:p>
            <a:pPr eaLnBrk="1" hangingPunct="1">
              <a:buFont typeface="Times" pitchFamily="18" charset="0"/>
              <a:buNone/>
            </a:pPr>
            <a:r>
              <a:rPr lang="en-US" smtClean="0"/>
              <a:t>Kincső Izsak</a:t>
            </a:r>
          </a:p>
          <a:p>
            <a:pPr eaLnBrk="1" hangingPunct="1">
              <a:buFont typeface="Times" pitchFamily="18" charset="0"/>
              <a:buNone/>
            </a:pPr>
            <a:r>
              <a:rPr lang="en-US" smtClean="0"/>
              <a:t>Technopolis Group Brussels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A707B7BE-476A-4CB0-AB03-0F0E6831CBFE}" type="slidenum">
              <a:rPr lang="en-US"/>
              <a:pPr>
                <a:defRPr/>
              </a:pPr>
              <a:t>2</a:t>
            </a:fld>
            <a:endParaRPr lang="en-US"/>
          </a:p>
        </p:txBody>
      </p:sp>
      <p:sp>
        <p:nvSpPr>
          <p:cNvPr id="15362" name="Rectangle 4"/>
          <p:cNvSpPr>
            <a:spLocks noGrp="1" noChangeArrowheads="1"/>
          </p:cNvSpPr>
          <p:nvPr>
            <p:ph type="title"/>
          </p:nvPr>
        </p:nvSpPr>
        <p:spPr/>
        <p:txBody>
          <a:bodyPr/>
          <a:lstStyle/>
          <a:p>
            <a:pPr eaLnBrk="1" hangingPunct="1"/>
            <a:r>
              <a:rPr lang="en-US" smtClean="0"/>
              <a:t>ERAWATCH/TrendChart</a:t>
            </a:r>
          </a:p>
        </p:txBody>
      </p:sp>
      <p:sp>
        <p:nvSpPr>
          <p:cNvPr id="15363" name="Rectangle 5"/>
          <p:cNvSpPr>
            <a:spLocks noGrp="1" noChangeArrowheads="1"/>
          </p:cNvSpPr>
          <p:nvPr>
            <p:ph type="body" idx="1"/>
          </p:nvPr>
        </p:nvSpPr>
        <p:spPr/>
        <p:txBody>
          <a:bodyPr/>
          <a:lstStyle/>
          <a:p>
            <a:pPr eaLnBrk="1" hangingPunct="1"/>
            <a:r>
              <a:rPr lang="en-GB" smtClean="0"/>
              <a:t>The European TrendChart on innovation is the longest running policy benchmarking tool at European level. </a:t>
            </a:r>
          </a:p>
          <a:p>
            <a:pPr eaLnBrk="1" hangingPunct="1"/>
            <a:r>
              <a:rPr lang="en-GB" smtClean="0"/>
              <a:t>The databases of INNO Policy TrendChart and ERAWATCH have been merged and a </a:t>
            </a:r>
            <a:r>
              <a:rPr lang="en-GB" b="1" smtClean="0"/>
              <a:t>joint inventory of research and innovation policy measures </a:t>
            </a:r>
            <a:r>
              <a:rPr lang="en-GB" smtClean="0"/>
              <a:t>has been created by the European Commission with the aim of facilitating access to research and innovation policies information within Europe and beyond.</a:t>
            </a:r>
            <a:endParaRPr lang="en-US" smtClean="0"/>
          </a:p>
          <a:p>
            <a:pPr eaLnBrk="1" hangingPunct="1"/>
            <a:r>
              <a:rPr lang="en-US" smtClean="0"/>
              <a:t>Current ongoing work: review of policy measures, analysis of innovation policy trends and innovation funding, thematic analysis, policy workshops, </a:t>
            </a:r>
          </a:p>
          <a:p>
            <a:pPr eaLnBrk="1" hangingPunct="1"/>
            <a:endParaRPr lang="en-US"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pPr eaLnBrk="1" hangingPunct="1"/>
            <a:r>
              <a:rPr lang="en-US" smtClean="0"/>
              <a:t>Monitoring the Innovation Union – User Survey</a:t>
            </a:r>
          </a:p>
        </p:txBody>
      </p:sp>
      <p:sp>
        <p:nvSpPr>
          <p:cNvPr id="17410" name="Content Placeholder 2"/>
          <p:cNvSpPr>
            <a:spLocks noGrp="1"/>
          </p:cNvSpPr>
          <p:nvPr>
            <p:ph idx="1"/>
          </p:nvPr>
        </p:nvSpPr>
        <p:spPr/>
        <p:txBody>
          <a:bodyPr/>
          <a:lstStyle/>
          <a:p>
            <a:pPr eaLnBrk="1" hangingPunct="1">
              <a:buFont typeface="Times" pitchFamily="18" charset="0"/>
              <a:buNone/>
            </a:pPr>
            <a:r>
              <a:rPr lang="en-US" smtClean="0">
                <a:hlinkClick r:id="rId2"/>
              </a:rPr>
              <a:t>http://trendchart.cbased.com</a:t>
            </a:r>
            <a:endParaRPr lang="en-US" smtClean="0"/>
          </a:p>
          <a:p>
            <a:pPr eaLnBrk="1" hangingPunct="1"/>
            <a:endParaRPr lang="en-US" smtClean="0"/>
          </a:p>
          <a:p>
            <a:pPr eaLnBrk="1" hangingPunct="1"/>
            <a:r>
              <a:rPr lang="en-US" smtClean="0"/>
              <a:t>On which type of policy field would you be most interested in having access to structured information on what is being done in other EU countries or beyond? /Cluster policies: </a:t>
            </a:r>
          </a:p>
          <a:p>
            <a:pPr eaLnBrk="1" hangingPunct="1">
              <a:buFont typeface="Times" pitchFamily="18" charset="0"/>
              <a:buNone/>
            </a:pPr>
            <a:r>
              <a:rPr lang="en-US" smtClean="0"/>
              <a:t>	42/80 – extremely or very important</a:t>
            </a:r>
          </a:p>
          <a:p>
            <a:pPr eaLnBrk="1" hangingPunct="1">
              <a:buFont typeface="Times" pitchFamily="18" charset="0"/>
              <a:buNone/>
            </a:pPr>
            <a:r>
              <a:rPr lang="en-US" smtClean="0"/>
              <a:t>	20/80 – important </a:t>
            </a:r>
          </a:p>
          <a:p>
            <a:pPr eaLnBrk="1" hangingPunct="1">
              <a:buFont typeface="Times" pitchFamily="18" charset="0"/>
              <a:buNone/>
            </a:pPr>
            <a:endParaRPr lang="en-US" smtClean="0"/>
          </a:p>
          <a:p>
            <a:pPr eaLnBrk="1" hangingPunct="1"/>
            <a:r>
              <a:rPr lang="en-US" smtClean="0"/>
              <a:t>In what kind of thematic analysis would you be interested at European level? /</a:t>
            </a:r>
          </a:p>
          <a:p>
            <a:pPr eaLnBrk="1" hangingPunct="1">
              <a:buFont typeface="Times" pitchFamily="18" charset="0"/>
              <a:buNone/>
            </a:pPr>
            <a:r>
              <a:rPr lang="en-US" smtClean="0"/>
              <a:t>	only 21/80 internationalisation of innovation policies</a:t>
            </a:r>
          </a:p>
          <a:p>
            <a:pPr eaLnBrk="1" hangingPunct="1"/>
            <a:endParaRPr lang="en-US" smtClean="0"/>
          </a:p>
        </p:txBody>
      </p:sp>
      <p:sp>
        <p:nvSpPr>
          <p:cNvPr id="4" name="Slide Number Placeholder 3"/>
          <p:cNvSpPr>
            <a:spLocks noGrp="1"/>
          </p:cNvSpPr>
          <p:nvPr>
            <p:ph type="sldNum" sz="quarter" idx="10"/>
          </p:nvPr>
        </p:nvSpPr>
        <p:spPr/>
        <p:txBody>
          <a:bodyPr/>
          <a:lstStyle/>
          <a:p>
            <a:pPr>
              <a:defRPr/>
            </a:pPr>
            <a:fld id="{9040E418-F563-46A5-81C6-679B494122E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pPr eaLnBrk="1" hangingPunct="1"/>
            <a:r>
              <a:rPr lang="en-US" smtClean="0"/>
              <a:t>Fostering internationalisation through clusters</a:t>
            </a:r>
          </a:p>
        </p:txBody>
      </p:sp>
      <p:sp>
        <p:nvSpPr>
          <p:cNvPr id="18434" name="Content Placeholder 2"/>
          <p:cNvSpPr>
            <a:spLocks noGrp="1"/>
          </p:cNvSpPr>
          <p:nvPr>
            <p:ph idx="1"/>
          </p:nvPr>
        </p:nvSpPr>
        <p:spPr/>
        <p:txBody>
          <a:bodyPr/>
          <a:lstStyle/>
          <a:p>
            <a:pPr eaLnBrk="1" hangingPunct="1"/>
            <a:r>
              <a:rPr lang="en-US" smtClean="0"/>
              <a:t>“Innovation ecosystems” do not stop at the border</a:t>
            </a:r>
          </a:p>
          <a:p>
            <a:pPr eaLnBrk="1" hangingPunct="1"/>
            <a:r>
              <a:rPr lang="en-US" smtClean="0"/>
              <a:t>The literature on global innovation networks has extensively discussed the transnational web of innovation value chains  </a:t>
            </a:r>
          </a:p>
          <a:p>
            <a:pPr eaLnBrk="1" hangingPunct="1"/>
            <a:r>
              <a:rPr lang="en-GB" smtClean="0"/>
              <a:t>There is a need to establish a better understanding about strategic coupling processes along two key dimensions: the connectivity of regional actors in global networks as well as regional connectivity and density. (P. Benneworth, 2010) </a:t>
            </a:r>
            <a:endParaRPr lang="en-US" smtClean="0"/>
          </a:p>
          <a:p>
            <a:pPr eaLnBrk="1" hangingPunct="1">
              <a:buFont typeface="Times" pitchFamily="18" charset="0"/>
              <a:buNone/>
            </a:pPr>
            <a:endParaRPr lang="en-US" smtClean="0"/>
          </a:p>
          <a:p>
            <a:pPr eaLnBrk="1" hangingPunct="1">
              <a:buFont typeface="Times" pitchFamily="18" charset="0"/>
              <a:buNone/>
            </a:pPr>
            <a:r>
              <a:rPr lang="en-US" smtClean="0"/>
              <a:t>Questions arise:</a:t>
            </a:r>
          </a:p>
          <a:p>
            <a:pPr eaLnBrk="1" hangingPunct="1">
              <a:buSzPct val="103000"/>
              <a:buFont typeface="Arial" charset="0"/>
              <a:buChar char="•"/>
            </a:pPr>
            <a:r>
              <a:rPr lang="en-US" smtClean="0"/>
              <a:t>Are we using the right kind of policy tools?</a:t>
            </a:r>
          </a:p>
          <a:p>
            <a:pPr eaLnBrk="1" hangingPunct="1"/>
            <a:r>
              <a:rPr lang="en-US" smtClean="0"/>
              <a:t>Are cross-border opportunities well exploited?</a:t>
            </a:r>
          </a:p>
          <a:p>
            <a:pPr eaLnBrk="1" hangingPunct="1"/>
            <a:r>
              <a:rPr lang="en-US" smtClean="0"/>
              <a:t>Are real complementarities identified?</a:t>
            </a:r>
          </a:p>
          <a:p>
            <a:pPr eaLnBrk="1" hangingPunct="1"/>
            <a:endParaRPr lang="en-US" smtClean="0"/>
          </a:p>
        </p:txBody>
      </p:sp>
      <p:sp>
        <p:nvSpPr>
          <p:cNvPr id="4" name="Slide Number Placeholder 3"/>
          <p:cNvSpPr>
            <a:spLocks noGrp="1"/>
          </p:cNvSpPr>
          <p:nvPr>
            <p:ph type="sldNum" sz="quarter" idx="10"/>
          </p:nvPr>
        </p:nvSpPr>
        <p:spPr/>
        <p:txBody>
          <a:bodyPr/>
          <a:lstStyle/>
          <a:p>
            <a:pPr>
              <a:defRPr/>
            </a:pPr>
            <a:fld id="{181ADCEA-48F2-4AF3-9387-6069A7653EC9}"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pPr eaLnBrk="1" hangingPunct="1"/>
            <a:r>
              <a:rPr lang="en-US" smtClean="0"/>
              <a:t>Smart specialisation and international cluster cooperation</a:t>
            </a:r>
          </a:p>
        </p:txBody>
      </p:sp>
      <p:sp>
        <p:nvSpPr>
          <p:cNvPr id="19458" name="Content Placeholder 2"/>
          <p:cNvSpPr>
            <a:spLocks noGrp="1"/>
          </p:cNvSpPr>
          <p:nvPr>
            <p:ph idx="1"/>
          </p:nvPr>
        </p:nvSpPr>
        <p:spPr/>
        <p:txBody>
          <a:bodyPr/>
          <a:lstStyle/>
          <a:p>
            <a:pPr eaLnBrk="1" hangingPunct="1">
              <a:buFont typeface="Times" pitchFamily="18" charset="0"/>
              <a:buNone/>
            </a:pPr>
            <a:r>
              <a:rPr lang="en-US" smtClean="0"/>
              <a:t>Thematic report of Regional Innovation Monitor (Technopolis Group, 2011)</a:t>
            </a:r>
          </a:p>
          <a:p>
            <a:pPr eaLnBrk="1" hangingPunct="1"/>
            <a:r>
              <a:rPr lang="en-GB" smtClean="0"/>
              <a:t>Evidence suggests that regions with higher degree of related industries will perform better, because knowledge flows much easier across related industries and as a result this contributes to industrial renewal and economic branching in regions. </a:t>
            </a:r>
          </a:p>
          <a:p>
            <a:pPr eaLnBrk="1" hangingPunct="1"/>
            <a:r>
              <a:rPr lang="en-GB" smtClean="0"/>
              <a:t>The majority of regions are investing in building stronger networks and establishing better connectivity.  However, only few support global network interconnectivity.</a:t>
            </a:r>
          </a:p>
          <a:p>
            <a:pPr eaLnBrk="1" hangingPunct="1"/>
            <a:r>
              <a:rPr lang="en-GB" smtClean="0"/>
              <a:t>Smart specialisation is not necessarily about focusing on a single sector but about fostering cross-sectoral and even cross-border linkages.</a:t>
            </a:r>
            <a:r>
              <a:rPr lang="en-US" smtClean="0"/>
              <a:t>  </a:t>
            </a:r>
          </a:p>
          <a:p>
            <a:pPr eaLnBrk="1" hangingPunct="1">
              <a:buFont typeface="Times" pitchFamily="18" charset="0"/>
              <a:buNone/>
            </a:pPr>
            <a:r>
              <a:rPr lang="en-US" smtClean="0"/>
              <a:t>Connecting cluster policies and policies targeting key enabling technologies and focusing on emerging industries can be beneficial.</a:t>
            </a:r>
          </a:p>
          <a:p>
            <a:pPr eaLnBrk="1" hangingPunct="1"/>
            <a:endParaRPr lang="en-US" smtClean="0"/>
          </a:p>
        </p:txBody>
      </p:sp>
      <p:sp>
        <p:nvSpPr>
          <p:cNvPr id="4" name="Slide Number Placeholder 3"/>
          <p:cNvSpPr>
            <a:spLocks noGrp="1"/>
          </p:cNvSpPr>
          <p:nvPr>
            <p:ph type="sldNum" sz="quarter" idx="10"/>
          </p:nvPr>
        </p:nvSpPr>
        <p:spPr/>
        <p:txBody>
          <a:bodyPr/>
          <a:lstStyle/>
          <a:p>
            <a:pPr>
              <a:defRPr/>
            </a:pPr>
            <a:fld id="{9D2BBC5D-42CB-462A-B982-CE1EB3E3A515}"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p:txBody>
          <a:bodyPr/>
          <a:lstStyle/>
          <a:p>
            <a:pPr eaLnBrk="1" hangingPunct="1"/>
            <a:r>
              <a:rPr lang="en-US" smtClean="0"/>
              <a:t>Fostering internationalisation through clusters</a:t>
            </a:r>
          </a:p>
        </p:txBody>
      </p:sp>
      <p:sp>
        <p:nvSpPr>
          <p:cNvPr id="20482" name="Content Placeholder 2"/>
          <p:cNvSpPr>
            <a:spLocks noGrp="1"/>
          </p:cNvSpPr>
          <p:nvPr>
            <p:ph idx="1"/>
          </p:nvPr>
        </p:nvSpPr>
        <p:spPr/>
        <p:txBody>
          <a:bodyPr/>
          <a:lstStyle/>
          <a:p>
            <a:pPr eaLnBrk="1" hangingPunct="1"/>
            <a:r>
              <a:rPr lang="en-US" smtClean="0"/>
              <a:t>Baltic Sea Region example </a:t>
            </a:r>
          </a:p>
        </p:txBody>
      </p:sp>
      <p:sp>
        <p:nvSpPr>
          <p:cNvPr id="4" name="Slide Number Placeholder 3"/>
          <p:cNvSpPr>
            <a:spLocks noGrp="1"/>
          </p:cNvSpPr>
          <p:nvPr>
            <p:ph type="sldNum" sz="quarter" idx="10"/>
          </p:nvPr>
        </p:nvSpPr>
        <p:spPr/>
        <p:txBody>
          <a:bodyPr/>
          <a:lstStyle/>
          <a:p>
            <a:pPr>
              <a:defRPr/>
            </a:pPr>
            <a:fld id="{5BC464D1-6D47-4B68-8A0B-178D80DA10AD}" type="slidenum">
              <a:rPr lang="en-US" smtClean="0"/>
              <a:pPr>
                <a:defRPr/>
              </a:pPr>
              <a:t>6</a:t>
            </a:fld>
            <a:endParaRPr lang="en-US"/>
          </a:p>
        </p:txBody>
      </p:sp>
      <p:pic>
        <p:nvPicPr>
          <p:cNvPr id="20484" name="Picture 4"/>
          <p:cNvPicPr>
            <a:picLocks noChangeAspect="1"/>
          </p:cNvPicPr>
          <p:nvPr/>
        </p:nvPicPr>
        <p:blipFill>
          <a:blip r:embed="rId2"/>
          <a:srcRect/>
          <a:stretch>
            <a:fillRect/>
          </a:stretch>
        </p:blipFill>
        <p:spPr bwMode="auto">
          <a:xfrm>
            <a:off x="304800" y="2743200"/>
            <a:ext cx="8415338" cy="32004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pPr eaLnBrk="1" hangingPunct="1"/>
            <a:r>
              <a:rPr lang="en-US" smtClean="0"/>
              <a:t>Cluster policy and demand-side instruments</a:t>
            </a:r>
          </a:p>
        </p:txBody>
      </p:sp>
      <p:sp>
        <p:nvSpPr>
          <p:cNvPr id="21506" name="Content Placeholder 2"/>
          <p:cNvSpPr>
            <a:spLocks noGrp="1"/>
          </p:cNvSpPr>
          <p:nvPr>
            <p:ph idx="1"/>
          </p:nvPr>
        </p:nvSpPr>
        <p:spPr/>
        <p:txBody>
          <a:bodyPr/>
          <a:lstStyle/>
          <a:p>
            <a:pPr eaLnBrk="1" hangingPunct="1"/>
            <a:endParaRPr lang="en-US" smtClean="0"/>
          </a:p>
          <a:p>
            <a:pPr eaLnBrk="1" hangingPunct="1"/>
            <a:endParaRPr lang="en-US" smtClean="0"/>
          </a:p>
          <a:p>
            <a:pPr eaLnBrk="1" hangingPunct="1"/>
            <a:r>
              <a:rPr lang="en-US" smtClean="0"/>
              <a:t>Unused potential in connecting cluster policies and demand-side innovation policy tools/lead market initiatives</a:t>
            </a:r>
          </a:p>
          <a:p>
            <a:pPr eaLnBrk="1" hangingPunct="1"/>
            <a:endParaRPr lang="en-US" smtClean="0"/>
          </a:p>
          <a:p>
            <a:pPr eaLnBrk="1" hangingPunct="1"/>
            <a:r>
              <a:rPr lang="en-US" i="1" smtClean="0"/>
              <a:t>Example</a:t>
            </a:r>
            <a:r>
              <a:rPr lang="en-US" smtClean="0"/>
              <a:t>: Province of Trento – using the technology district to launch a dialogue with industry on energy efficient buildings and public procurement of innovation</a:t>
            </a:r>
          </a:p>
          <a:p>
            <a:pPr eaLnBrk="1" hangingPunct="1"/>
            <a:r>
              <a:rPr lang="en-US" i="1" smtClean="0"/>
              <a:t>Example</a:t>
            </a:r>
            <a:r>
              <a:rPr lang="en-US" smtClean="0"/>
              <a:t>: Finland: Strategic Centres for Science, Technology and Innovation – renewing industry clusters using user-driven innovation policy tools</a:t>
            </a:r>
          </a:p>
        </p:txBody>
      </p:sp>
      <p:sp>
        <p:nvSpPr>
          <p:cNvPr id="4" name="Slide Number Placeholder 3"/>
          <p:cNvSpPr>
            <a:spLocks noGrp="1"/>
          </p:cNvSpPr>
          <p:nvPr>
            <p:ph type="sldNum" sz="quarter" idx="10"/>
          </p:nvPr>
        </p:nvSpPr>
        <p:spPr/>
        <p:txBody>
          <a:bodyPr/>
          <a:lstStyle/>
          <a:p>
            <a:pPr>
              <a:defRPr/>
            </a:pPr>
            <a:fld id="{D1D0A5DE-A492-4B98-9F33-88947D0E1669}"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pPr>
              <a:defRPr/>
            </a:pPr>
            <a:fld id="{16521CF7-1F01-4AE9-ADD7-E0033109D65D}" type="slidenum">
              <a:rPr lang="en-US"/>
              <a:pPr>
                <a:defRPr/>
              </a:pPr>
              <a:t>8</a:t>
            </a:fld>
            <a:endParaRPr lang="en-US"/>
          </a:p>
        </p:txBody>
      </p:sp>
      <p:sp>
        <p:nvSpPr>
          <p:cNvPr id="22530" name="Rectangle 6"/>
          <p:cNvSpPr>
            <a:spLocks noGrp="1" noChangeArrowheads="1"/>
          </p:cNvSpPr>
          <p:nvPr>
            <p:ph type="title"/>
          </p:nvPr>
        </p:nvSpPr>
        <p:spPr/>
        <p:txBody>
          <a:bodyPr/>
          <a:lstStyle/>
          <a:p>
            <a:pPr eaLnBrk="1" hangingPunct="1"/>
            <a:r>
              <a:rPr lang="en-US" smtClean="0"/>
              <a:t>Thank you</a:t>
            </a:r>
          </a:p>
        </p:txBody>
      </p:sp>
      <p:sp>
        <p:nvSpPr>
          <p:cNvPr id="22531" name="Rectangle 7"/>
          <p:cNvSpPr>
            <a:spLocks noGrp="1" noChangeArrowheads="1"/>
          </p:cNvSpPr>
          <p:nvPr>
            <p:ph type="body" idx="1"/>
          </p:nvPr>
        </p:nvSpPr>
        <p:spPr>
          <a:xfrm>
            <a:off x="533400" y="1752600"/>
            <a:ext cx="8077200" cy="3505200"/>
          </a:xfrm>
        </p:spPr>
        <p:txBody>
          <a:bodyPr/>
          <a:lstStyle/>
          <a:p>
            <a:pPr eaLnBrk="1" hangingPunct="1">
              <a:buFont typeface="Times" pitchFamily="18" charset="0"/>
              <a:buNone/>
            </a:pPr>
            <a:endParaRPr lang="en-US" smtClean="0">
              <a:hlinkClick r:id="rId3"/>
            </a:endParaRPr>
          </a:p>
          <a:p>
            <a:pPr eaLnBrk="1" hangingPunct="1">
              <a:buFont typeface="Times" pitchFamily="18" charset="0"/>
              <a:buNone/>
            </a:pPr>
            <a:endParaRPr lang="en-US" smtClean="0">
              <a:hlinkClick r:id="rId3"/>
            </a:endParaRPr>
          </a:p>
          <a:p>
            <a:pPr eaLnBrk="1" hangingPunct="1">
              <a:buFont typeface="Times" pitchFamily="18" charset="0"/>
              <a:buNone/>
            </a:pPr>
            <a:r>
              <a:rPr lang="en-US" smtClean="0">
                <a:hlinkClick r:id="rId3"/>
              </a:rPr>
              <a:t>Kincso.izsak@technopolis-group.com</a:t>
            </a:r>
            <a:r>
              <a:rPr lang="en-US" smtClean="0"/>
              <a:t> </a:t>
            </a:r>
          </a:p>
        </p:txBody>
      </p:sp>
      <p:sp>
        <p:nvSpPr>
          <p:cNvPr id="22532" name="Rectangle 8"/>
          <p:cNvSpPr>
            <a:spLocks noChangeArrowheads="1"/>
          </p:cNvSpPr>
          <p:nvPr/>
        </p:nvSpPr>
        <p:spPr bwMode="auto">
          <a:xfrm>
            <a:off x="533400" y="5334000"/>
            <a:ext cx="8077200" cy="685800"/>
          </a:xfrm>
          <a:prstGeom prst="rect">
            <a:avLst/>
          </a:prstGeom>
          <a:noFill/>
          <a:ln w="9525">
            <a:noFill/>
            <a:miter lim="800000"/>
            <a:headEnd/>
            <a:tailEnd/>
          </a:ln>
        </p:spPr>
        <p:txBody>
          <a:bodyPr/>
          <a:lstStyle/>
          <a:p>
            <a:pPr>
              <a:spcBef>
                <a:spcPct val="20000"/>
              </a:spcBef>
              <a:buClr>
                <a:schemeClr val="accent1"/>
              </a:buClr>
              <a:buFont typeface="Times" pitchFamily="18" charset="0"/>
              <a:buNone/>
            </a:pPr>
            <a:r>
              <a:rPr lang="en-US" sz="2000">
                <a:solidFill>
                  <a:srgbClr val="000000"/>
                </a:solidFill>
                <a:latin typeface="Georgia" pitchFamily="18" charset="0"/>
              </a:rPr>
              <a:t>technopolis</a:t>
            </a:r>
            <a:r>
              <a:rPr lang="en-US" sz="2000">
                <a:solidFill>
                  <a:srgbClr val="FF0000"/>
                </a:solidFill>
                <a:latin typeface="Georgia" pitchFamily="18" charset="0"/>
              </a:rPr>
              <a:t> |group|</a:t>
            </a:r>
            <a:r>
              <a:rPr lang="en-US" sz="2000">
                <a:solidFill>
                  <a:srgbClr val="000000"/>
                </a:solidFill>
                <a:latin typeface="Georgia" pitchFamily="18" charset="0"/>
              </a:rPr>
              <a:t> has offices in Amsterdam, Ankara, Brighton, Brussels, Frankfurt/Main, Paris, Stockholm, Tallinn and Vienna</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ch_presentation_2010(2)">
  <a:themeElements>
    <a:clrScheme name="Office Theme 1">
      <a:dk1>
        <a:srgbClr val="000000"/>
      </a:dk1>
      <a:lt1>
        <a:srgbClr val="FFFFFF"/>
      </a:lt1>
      <a:dk2>
        <a:srgbClr val="000000"/>
      </a:dk2>
      <a:lt2>
        <a:srgbClr val="808080"/>
      </a:lt2>
      <a:accent1>
        <a:srgbClr val="FF0000"/>
      </a:accent1>
      <a:accent2>
        <a:srgbClr val="808080"/>
      </a:accent2>
      <a:accent3>
        <a:srgbClr val="FFFFFF"/>
      </a:accent3>
      <a:accent4>
        <a:srgbClr val="000000"/>
      </a:accent4>
      <a:accent5>
        <a:srgbClr val="FFAAAA"/>
      </a:accent5>
      <a:accent6>
        <a:srgbClr val="737373"/>
      </a:accent6>
      <a:hlink>
        <a:srgbClr val="E47B61"/>
      </a:hlink>
      <a:folHlink>
        <a:srgbClr val="E3E5E4"/>
      </a:folHlink>
    </a:clrScheme>
    <a:fontScheme name="Office Theme">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pitchFamily="-65" charset="0"/>
          </a:defRPr>
        </a:defPPr>
      </a:lstStyle>
    </a:lnDef>
  </a:objectDefaults>
  <a:extraClrSchemeLst>
    <a:extraClrScheme>
      <a:clrScheme name="Office Theme 1">
        <a:dk1>
          <a:srgbClr val="000000"/>
        </a:dk1>
        <a:lt1>
          <a:srgbClr val="FFFFFF"/>
        </a:lt1>
        <a:dk2>
          <a:srgbClr val="000000"/>
        </a:dk2>
        <a:lt2>
          <a:srgbClr val="808080"/>
        </a:lt2>
        <a:accent1>
          <a:srgbClr val="FF0000"/>
        </a:accent1>
        <a:accent2>
          <a:srgbClr val="808080"/>
        </a:accent2>
        <a:accent3>
          <a:srgbClr val="FFFFFF"/>
        </a:accent3>
        <a:accent4>
          <a:srgbClr val="000000"/>
        </a:accent4>
        <a:accent5>
          <a:srgbClr val="FFAAAA"/>
        </a:accent5>
        <a:accent6>
          <a:srgbClr val="737373"/>
        </a:accent6>
        <a:hlink>
          <a:srgbClr val="E47B61"/>
        </a:hlink>
        <a:folHlink>
          <a:srgbClr val="E3E5E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Tech_presentation_2010(2).potx</Template>
  <TotalTime>300</TotalTime>
  <Words>510</Words>
  <Application>Microsoft Macintosh PowerPoint</Application>
  <PresentationFormat>Diavetítés a képernyőre (4:3 oldalarány)</PresentationFormat>
  <Paragraphs>55</Paragraphs>
  <Slides>8</Slides>
  <Notes>2</Notes>
  <HiddenSlides>0</HiddenSlides>
  <MMClips>0</MMClips>
  <ScaleCrop>false</ScaleCrop>
  <HeadingPairs>
    <vt:vector size="6" baseType="variant">
      <vt:variant>
        <vt:lpstr>Használt betűtípusok</vt:lpstr>
      </vt:variant>
      <vt:variant>
        <vt:i4>4</vt:i4>
      </vt:variant>
      <vt:variant>
        <vt:lpstr>Tervezősablon</vt:lpstr>
      </vt:variant>
      <vt:variant>
        <vt:i4>2</vt:i4>
      </vt:variant>
      <vt:variant>
        <vt:lpstr>Diacímek</vt:lpstr>
      </vt:variant>
      <vt:variant>
        <vt:i4>8</vt:i4>
      </vt:variant>
    </vt:vector>
  </HeadingPairs>
  <TitlesOfParts>
    <vt:vector size="14" baseType="lpstr">
      <vt:lpstr>Times</vt:lpstr>
      <vt:lpstr>Arial</vt:lpstr>
      <vt:lpstr>Georgia</vt:lpstr>
      <vt:lpstr>ＭＳ Ｐゴシック</vt:lpstr>
      <vt:lpstr>Tech_presentation_2010(2)</vt:lpstr>
      <vt:lpstr>Tech_presentation_2010(2)</vt:lpstr>
      <vt:lpstr>Challenges of innovation policies, what role for clusters</vt:lpstr>
      <vt:lpstr>ERAWATCH/TrendChart</vt:lpstr>
      <vt:lpstr>Monitoring the Innovation Union – User Survey</vt:lpstr>
      <vt:lpstr>Fostering internationalisation through clusters</vt:lpstr>
      <vt:lpstr>Smart specialisation and international cluster cooperation</vt:lpstr>
      <vt:lpstr>Fostering internationalisation through clusters</vt:lpstr>
      <vt:lpstr>Cluster policy and demand-side instruments</vt:lpstr>
      <vt:lpstr>Thank you</vt:lpstr>
    </vt:vector>
  </TitlesOfParts>
  <Company>Technopolis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Kincso Izsak</dc:creator>
  <cp:lastModifiedBy>zeiler.julianna</cp:lastModifiedBy>
  <cp:revision>49</cp:revision>
  <dcterms:created xsi:type="dcterms:W3CDTF">2011-07-13T06:41:35Z</dcterms:created>
  <dcterms:modified xsi:type="dcterms:W3CDTF">2011-07-14T11:18:02Z</dcterms:modified>
</cp:coreProperties>
</file>