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9" r:id="rId3"/>
    <p:sldId id="280" r:id="rId4"/>
    <p:sldId id="266" r:id="rId5"/>
    <p:sldId id="271" r:id="rId6"/>
    <p:sldId id="276" r:id="rId7"/>
    <p:sldId id="277" r:id="rId8"/>
    <p:sldId id="275" r:id="rId9"/>
    <p:sldId id="273" r:id="rId10"/>
    <p:sldId id="274" r:id="rId11"/>
    <p:sldId id="267" r:id="rId12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  <p15:guide id="3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3FC"/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1518" y="108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41"/>
        <p:guide pos="3110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jmova\Documents\graf_investic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1">
            <a:lumMod val="60000"/>
            <a:lumOff val="40000"/>
            <a:alpha val="25000"/>
          </a:schemeClr>
        </a:solidFill>
      </c:spPr>
    </c:floor>
    <c:sideWall>
      <c:thickness val="0"/>
      <c:spPr>
        <a:solidFill>
          <a:schemeClr val="accent1">
            <a:lumMod val="60000"/>
            <a:lumOff val="40000"/>
            <a:alpha val="44000"/>
          </a:schemeClr>
        </a:solidFill>
      </c:spPr>
    </c:sideWall>
    <c:backWall>
      <c:thickness val="0"/>
      <c:spPr>
        <a:solidFill>
          <a:schemeClr val="accent1">
            <a:lumMod val="60000"/>
            <a:lumOff val="40000"/>
            <a:alpha val="44000"/>
          </a:schemeClr>
        </a:solidFill>
      </c:spPr>
    </c:backWall>
    <c:plotArea>
      <c:layout>
        <c:manualLayout>
          <c:layoutTarget val="inner"/>
          <c:xMode val="edge"/>
          <c:yMode val="edge"/>
          <c:x val="0.10803718285214349"/>
          <c:y val="4.1522491349480967E-2"/>
          <c:w val="0.86140726159230097"/>
          <c:h val="0.835908781298531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'List1 (2)'!$B$5</c:f>
              <c:strCache>
                <c:ptCount val="1"/>
                <c:pt idx="0">
                  <c:v>Počet zprostředkovaných investičních projektů 2009 - 2014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'List1 (2)'!$C$4:$H$4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'List1 (2)'!$C$5:$H$5</c:f>
              <c:numCache>
                <c:formatCode>#,##0</c:formatCode>
                <c:ptCount val="6"/>
                <c:pt idx="0">
                  <c:v>49</c:v>
                </c:pt>
                <c:pt idx="1">
                  <c:v>60</c:v>
                </c:pt>
                <c:pt idx="2">
                  <c:v>72</c:v>
                </c:pt>
                <c:pt idx="3">
                  <c:v>81</c:v>
                </c:pt>
                <c:pt idx="4">
                  <c:v>108</c:v>
                </c:pt>
                <c:pt idx="5">
                  <c:v>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009648"/>
        <c:axId val="189009256"/>
        <c:axId val="0"/>
      </c:bar3DChart>
      <c:catAx>
        <c:axId val="18900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189009256"/>
        <c:crosses val="autoZero"/>
        <c:auto val="1"/>
        <c:lblAlgn val="ctr"/>
        <c:lblOffset val="100"/>
        <c:noMultiLvlLbl val="0"/>
      </c:catAx>
      <c:valAx>
        <c:axId val="18900925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189009648"/>
        <c:crosses val="autoZero"/>
        <c:crossBetween val="between"/>
      </c:valAx>
      <c:spPr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9105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16.7.2015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65" y="5922879"/>
            <a:ext cx="1499055" cy="78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TISKOVÁ KONFERENCE</a:t>
            </a:r>
          </a:p>
          <a:p>
            <a:r>
              <a:rPr lang="cs-CZ" sz="900" dirty="0" smtClean="0">
                <a:solidFill>
                  <a:schemeClr val="bg1"/>
                </a:solidFill>
              </a:rPr>
              <a:t>16.</a:t>
            </a:r>
            <a:r>
              <a:rPr lang="cs-CZ" sz="900" baseline="0" dirty="0" smtClean="0">
                <a:solidFill>
                  <a:schemeClr val="bg1"/>
                </a:solidFill>
              </a:rPr>
              <a:t> 7. 2015</a:t>
            </a:r>
            <a:endParaRPr lang="cs-CZ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/>
          <a:lstStyle/>
          <a:p>
            <a:r>
              <a:rPr lang="cs-CZ" dirty="0" smtClean="0"/>
              <a:t>18 měsíců vlády z pohledu investic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Investiční situace v ČR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44500" y="4026140"/>
            <a:ext cx="8242300" cy="1800000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16. července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1107996"/>
          </a:xfrm>
        </p:spPr>
        <p:txBody>
          <a:bodyPr/>
          <a:lstStyle/>
          <a:p>
            <a:r>
              <a:rPr lang="cs-CZ" dirty="0"/>
              <a:t>Plánované kroky </a:t>
            </a:r>
            <a:r>
              <a:rPr lang="cs-CZ" dirty="0" err="1"/>
              <a:t>CzechInvestu</a:t>
            </a:r>
            <a:r>
              <a:rPr lang="cs-CZ" dirty="0"/>
              <a:t> k intenzivnější podpoře nových investic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Posílení aktivit v zahraničí</a:t>
            </a:r>
          </a:p>
          <a:p>
            <a:pPr lvl="0"/>
            <a:r>
              <a:rPr lang="cs-CZ" dirty="0"/>
              <a:t>Lepší servis investorům</a:t>
            </a:r>
          </a:p>
          <a:p>
            <a:pPr lvl="0"/>
            <a:r>
              <a:rPr lang="cs-CZ" dirty="0"/>
              <a:t>Meziresortní spolupráce</a:t>
            </a:r>
          </a:p>
          <a:p>
            <a:pPr lvl="0"/>
            <a:r>
              <a:rPr lang="cs-CZ" dirty="0" smtClean="0"/>
              <a:t>Rozvoj ploch </a:t>
            </a:r>
            <a:r>
              <a:rPr lang="cs-CZ" smtClean="0"/>
              <a:t>pro investory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9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Děkujeme </a:t>
            </a:r>
            <a:r>
              <a:rPr lang="cs-CZ" dirty="0" smtClean="0"/>
              <a:t>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dirty="0"/>
              <a:t>196</a:t>
            </a:r>
            <a:r>
              <a:rPr lang="cs-CZ" dirty="0"/>
              <a:t> investičních projektů</a:t>
            </a:r>
          </a:p>
          <a:p>
            <a:r>
              <a:rPr lang="cs-CZ" b="1" dirty="0"/>
              <a:t>108 </a:t>
            </a:r>
            <a:r>
              <a:rPr lang="cs-CZ" dirty="0"/>
              <a:t>miliard korun</a:t>
            </a:r>
          </a:p>
          <a:p>
            <a:r>
              <a:rPr lang="cs-CZ" b="1" dirty="0"/>
              <a:t>23 240 </a:t>
            </a:r>
            <a:r>
              <a:rPr lang="cs-CZ" dirty="0"/>
              <a:t>pracovních </a:t>
            </a:r>
            <a:r>
              <a:rPr lang="cs-CZ" dirty="0" smtClean="0"/>
              <a:t>míst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18 měsíců vlády z pohledu investic </a:t>
            </a:r>
            <a:endParaRPr lang="cs-CZ" sz="32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96030"/>
              </p:ext>
            </p:extLst>
          </p:nvPr>
        </p:nvGraphicFramePr>
        <p:xfrm>
          <a:off x="444500" y="3132760"/>
          <a:ext cx="7555905" cy="215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181"/>
                <a:gridCol w="1511181"/>
                <a:gridCol w="1511181"/>
                <a:gridCol w="1511181"/>
                <a:gridCol w="1511181"/>
              </a:tblGrid>
              <a:tr h="4143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1H 2014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2H 2014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1H 2015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78908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2"/>
                          </a:solidFill>
                        </a:rPr>
                        <a:t>Počet projektů</a:t>
                      </a:r>
                      <a:endParaRPr lang="cs-CZ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116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147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49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8908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2"/>
                          </a:solidFill>
                        </a:rPr>
                        <a:t>Výše investic (mil. CZK)</a:t>
                      </a:r>
                      <a:endParaRPr lang="cs-CZ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78 312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8 644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86 956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21 018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8908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2"/>
                          </a:solidFill>
                        </a:rPr>
                        <a:t>Pracovní místa</a:t>
                      </a:r>
                      <a:endParaRPr lang="cs-CZ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14 094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2 639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16 733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6 507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1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1107996"/>
          </a:xfrm>
        </p:spPr>
        <p:txBody>
          <a:bodyPr/>
          <a:lstStyle/>
          <a:p>
            <a:r>
              <a:rPr lang="cs-CZ" dirty="0" smtClean="0"/>
              <a:t>Počet zprostředkovaných investičních projektů 2009 - 2014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graphicFrame>
        <p:nvGraphicFramePr>
          <p:cNvPr id="6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543817"/>
              </p:ext>
            </p:extLst>
          </p:nvPr>
        </p:nvGraphicFramePr>
        <p:xfrm>
          <a:off x="444500" y="1461407"/>
          <a:ext cx="7800975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315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492443"/>
          </a:xfrm>
        </p:spPr>
        <p:txBody>
          <a:bodyPr/>
          <a:lstStyle/>
          <a:p>
            <a:r>
              <a:rPr lang="cs-CZ" sz="3200" dirty="0" smtClean="0"/>
              <a:t>Úspěšné kroky vlády pro získávání nových investic 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dirty="0" smtClean="0"/>
              <a:t>Novela </a:t>
            </a:r>
            <a:r>
              <a:rPr lang="cs-CZ" dirty="0"/>
              <a:t>zákona o investičních pobídkách</a:t>
            </a:r>
            <a:endParaRPr lang="cs-CZ" sz="3600" dirty="0"/>
          </a:p>
          <a:p>
            <a:pPr lvl="1"/>
            <a:r>
              <a:rPr lang="cs-CZ" dirty="0" smtClean="0"/>
              <a:t>Snížení </a:t>
            </a:r>
            <a:r>
              <a:rPr lang="cs-CZ" dirty="0"/>
              <a:t>platby za vynětí půdy ze zemědělského půdního fondu</a:t>
            </a:r>
            <a:endParaRPr lang="cs-CZ" sz="3600" dirty="0"/>
          </a:p>
          <a:p>
            <a:pPr lvl="1"/>
            <a:r>
              <a:rPr lang="cs-CZ" dirty="0"/>
              <a:t>Z</a:t>
            </a:r>
            <a:r>
              <a:rPr lang="cs-CZ" dirty="0" smtClean="0"/>
              <a:t>rychlení </a:t>
            </a:r>
            <a:r>
              <a:rPr lang="cs-CZ" dirty="0"/>
              <a:t>čerpání evropských fondů </a:t>
            </a:r>
            <a:endParaRPr lang="cs-CZ" sz="3600" dirty="0"/>
          </a:p>
          <a:p>
            <a:pPr lvl="1"/>
            <a:r>
              <a:rPr lang="cs-CZ" dirty="0"/>
              <a:t>N</a:t>
            </a:r>
            <a:r>
              <a:rPr lang="cs-CZ" dirty="0" smtClean="0"/>
              <a:t>ovela </a:t>
            </a:r>
            <a:r>
              <a:rPr lang="cs-CZ" dirty="0"/>
              <a:t>zákona o zadávání veřejných </a:t>
            </a:r>
            <a:r>
              <a:rPr lang="cs-CZ" dirty="0" smtClean="0"/>
              <a:t>zakázek</a:t>
            </a:r>
          </a:p>
          <a:p>
            <a:pPr lvl="1"/>
            <a:r>
              <a:rPr lang="cs-CZ" sz="2500" dirty="0" smtClean="0"/>
              <a:t>Stabilní a efektivní spolupráce dotčených institucí</a:t>
            </a:r>
            <a:endParaRPr lang="cs-CZ" sz="2500" dirty="0"/>
          </a:p>
          <a:p>
            <a:pPr lvl="0"/>
            <a:endParaRPr lang="cs-CZ" dirty="0" smtClean="0"/>
          </a:p>
          <a:p>
            <a:r>
              <a:rPr lang="cs-CZ" dirty="0" smtClean="0"/>
              <a:t>Plánované kroky vlády pro další období:  </a:t>
            </a:r>
          </a:p>
          <a:p>
            <a:pPr lvl="1"/>
            <a:r>
              <a:rPr lang="cs-CZ" dirty="0"/>
              <a:t>Novela stavebního zákona, která zefektivní systém povolování staveb</a:t>
            </a:r>
            <a:endParaRPr lang="cs-CZ" sz="3600" dirty="0"/>
          </a:p>
          <a:p>
            <a:pPr lvl="1"/>
            <a:r>
              <a:rPr lang="cs-CZ" dirty="0" smtClean="0"/>
              <a:t>Nový zákon o zadávání veřejných zakázek, který sníží administrativní zátěž</a:t>
            </a:r>
          </a:p>
          <a:p>
            <a:pPr lvl="1"/>
            <a:r>
              <a:rPr lang="cs-CZ" dirty="0" smtClean="0"/>
              <a:t>Novela zákona o zaměstnanosti</a:t>
            </a:r>
          </a:p>
          <a:p>
            <a:pPr lvl="1"/>
            <a:r>
              <a:rPr lang="cs-CZ" dirty="0"/>
              <a:t>Úspěšné čerpání prostředků z fondů EU</a:t>
            </a:r>
          </a:p>
          <a:p>
            <a:pPr lvl="1"/>
            <a:r>
              <a:rPr lang="cs-CZ" dirty="0" smtClean="0"/>
              <a:t>Podpora technického vzdělávání pro rozšiřování kvalifikované pracovní síly</a:t>
            </a:r>
          </a:p>
          <a:p>
            <a:pPr lvl="1"/>
            <a:r>
              <a:rPr lang="cs-CZ" dirty="0" smtClean="0"/>
              <a:t>Podpora ekonomické diplomacie a podnikatelských delegací na cestách</a:t>
            </a:r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314282"/>
            <a:ext cx="8242299" cy="984885"/>
          </a:xfrm>
        </p:spPr>
        <p:txBody>
          <a:bodyPr/>
          <a:lstStyle/>
          <a:p>
            <a:r>
              <a:rPr lang="cs-CZ" sz="3200" dirty="0" smtClean="0"/>
              <a:t>ČR je jedničkou pro investory z automobilového průmyslu 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Nejvíce investičních projektů: </a:t>
            </a:r>
            <a:r>
              <a:rPr lang="cs-CZ" sz="1800" b="1" dirty="0" smtClean="0"/>
              <a:t>ČR</a:t>
            </a:r>
            <a:r>
              <a:rPr lang="cs-CZ" sz="1800" dirty="0" smtClean="0"/>
              <a:t> (51), </a:t>
            </a:r>
            <a:r>
              <a:rPr lang="cs-CZ" sz="1800" b="1" dirty="0" smtClean="0"/>
              <a:t>Německo</a:t>
            </a:r>
            <a:r>
              <a:rPr lang="cs-CZ" sz="1800" dirty="0" smtClean="0"/>
              <a:t> (38)</a:t>
            </a:r>
          </a:p>
          <a:p>
            <a:r>
              <a:rPr lang="cs-CZ" sz="1800" dirty="0" smtClean="0"/>
              <a:t>Nejvyšší hodnota investic: </a:t>
            </a:r>
            <a:r>
              <a:rPr lang="cs-CZ" sz="1800" b="1" dirty="0" smtClean="0"/>
              <a:t>Korejská republika</a:t>
            </a:r>
            <a:r>
              <a:rPr lang="cs-CZ" sz="1800" dirty="0" smtClean="0"/>
              <a:t> </a:t>
            </a:r>
            <a:r>
              <a:rPr lang="cs-CZ" sz="1800" dirty="0"/>
              <a:t>(26 </a:t>
            </a:r>
            <a:r>
              <a:rPr lang="cs-CZ" sz="1800" dirty="0" smtClean="0"/>
              <a:t>470 </a:t>
            </a:r>
            <a:r>
              <a:rPr lang="cs-CZ" sz="1800" dirty="0"/>
              <a:t>mil. CZK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Sektor: </a:t>
            </a:r>
            <a:r>
              <a:rPr lang="cs-CZ" sz="1800" b="1" dirty="0" smtClean="0"/>
              <a:t>Výroba motorových vozidel</a:t>
            </a:r>
            <a:r>
              <a:rPr lang="cs-CZ" sz="1800" dirty="0" smtClean="0"/>
              <a:t> (67 projektů)</a:t>
            </a:r>
          </a:p>
          <a:p>
            <a:pPr lvl="0"/>
            <a:r>
              <a:rPr lang="cs-CZ" sz="1800" dirty="0" smtClean="0"/>
              <a:t>Nejvíce investic do krajů: </a:t>
            </a:r>
            <a:r>
              <a:rPr lang="cs-CZ" sz="1800" b="1" dirty="0" smtClean="0"/>
              <a:t>Moravskoslezský</a:t>
            </a:r>
            <a:r>
              <a:rPr lang="cs-CZ" sz="1800" dirty="0" smtClean="0"/>
              <a:t>, </a:t>
            </a:r>
            <a:r>
              <a:rPr lang="cs-CZ" sz="1800" b="1" dirty="0" smtClean="0"/>
              <a:t>Ústecký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65676"/>
              </p:ext>
            </p:extLst>
          </p:nvPr>
        </p:nvGraphicFramePr>
        <p:xfrm>
          <a:off x="444501" y="2901289"/>
          <a:ext cx="8332029" cy="305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3720"/>
                <a:gridCol w="1610929"/>
                <a:gridCol w="1379695"/>
                <a:gridCol w="1310325"/>
                <a:gridCol w="1063680"/>
                <a:gridCol w="106368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TOP 5 investičních</a:t>
                      </a:r>
                      <a:r>
                        <a:rPr lang="cs-CZ" sz="1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projektů – 2014 + 1H 2015</a:t>
                      </a:r>
                      <a:endParaRPr lang="cs-CZ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+mn-lt"/>
                        </a:rPr>
                        <a:t>Investor</a:t>
                      </a:r>
                      <a:endParaRPr lang="cs-CZ" sz="13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+mn-lt"/>
                        </a:rPr>
                        <a:t>Sektor</a:t>
                      </a:r>
                      <a:endParaRPr lang="cs-CZ" sz="13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+mn-lt"/>
                        </a:rPr>
                        <a:t>Země matky</a:t>
                      </a:r>
                      <a:endParaRPr lang="cs-CZ" sz="13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+mn-lt"/>
                        </a:rPr>
                        <a:t>Investice (mil. CZK)</a:t>
                      </a:r>
                      <a:endParaRPr lang="cs-CZ" sz="13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+mn-lt"/>
                        </a:rPr>
                        <a:t>Pracovní místa</a:t>
                      </a:r>
                      <a:endParaRPr lang="cs-CZ" sz="13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latin typeface="+mn-lt"/>
                        </a:rPr>
                        <a:t>Kraj</a:t>
                      </a:r>
                      <a:endParaRPr lang="cs-CZ" sz="13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Nexen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Tire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Gumárenský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Korea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22 764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+mn-lt"/>
                        </a:rPr>
                        <a:t>1 384</a:t>
                      </a:r>
                      <a:endParaRPr lang="cs-CZ" sz="1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Ústecký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Brose</a:t>
                      </a: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CZ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Výroba motorových vozidel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Německo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+mn-lt"/>
                        </a:rPr>
                        <a:t>810</a:t>
                      </a:r>
                      <a:endParaRPr lang="cs-CZ" sz="1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Moravsko-slezský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Continental </a:t>
                      </a: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Automotive</a:t>
                      </a:r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Czech Republic </a:t>
                      </a: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s.r.o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Výroba motorových vozidel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Německo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2 632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+mn-lt"/>
                        </a:rPr>
                        <a:t>648</a:t>
                      </a:r>
                      <a:endParaRPr lang="cs-CZ" sz="1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>
                          <a:latin typeface="+mn-lt"/>
                        </a:rPr>
                        <a:t>Králove</a:t>
                      </a:r>
                      <a:r>
                        <a:rPr lang="cs-CZ" sz="1200" dirty="0" smtClean="0">
                          <a:latin typeface="+mn-lt"/>
                        </a:rPr>
                        <a:t>-hradecký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Hyundai </a:t>
                      </a:r>
                      <a:r>
                        <a:rPr lang="cs-CZ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Výroba motorových vozidel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Korea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2 626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+mn-lt"/>
                        </a:rPr>
                        <a:t>935</a:t>
                      </a:r>
                      <a:endParaRPr lang="cs-CZ" sz="1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Moravsko-slezský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 Lanškroun, s.r.o.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Výroba motorových vozidel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Německo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2 547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latin typeface="+mn-lt"/>
                        </a:rPr>
                        <a:t>900</a:t>
                      </a:r>
                      <a:endParaRPr lang="cs-CZ" sz="12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Pardubický</a:t>
                      </a:r>
                      <a:endParaRPr lang="cs-CZ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984885"/>
          </a:xfrm>
        </p:spPr>
        <p:txBody>
          <a:bodyPr/>
          <a:lstStyle/>
          <a:p>
            <a:r>
              <a:rPr lang="cs-CZ" sz="3200" dirty="0" smtClean="0"/>
              <a:t>Více než polovina investic směřuje do strukturálně postižených regionů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430973"/>
            <a:ext cx="6905002" cy="458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5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984885"/>
          </a:xfrm>
        </p:spPr>
        <p:txBody>
          <a:bodyPr/>
          <a:lstStyle/>
          <a:p>
            <a:r>
              <a:rPr lang="cs-CZ" sz="3200" dirty="0" smtClean="0"/>
              <a:t>Investice vytvoří v Moravskoslezském a Ústeckém kraji více než 9 000 pracovních míst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430973"/>
            <a:ext cx="6913548" cy="459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3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984885"/>
          </a:xfrm>
        </p:spPr>
        <p:txBody>
          <a:bodyPr/>
          <a:lstStyle/>
          <a:p>
            <a:r>
              <a:rPr lang="cs-CZ" sz="3200" dirty="0" smtClean="0"/>
              <a:t>Investice v Moravskoslezském kraji dosáhnou výše 17,7 miliard korun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32</a:t>
            </a:r>
            <a:r>
              <a:rPr lang="cs-CZ" dirty="0" smtClean="0"/>
              <a:t> </a:t>
            </a:r>
            <a:r>
              <a:rPr lang="cs-CZ" dirty="0"/>
              <a:t>investičních </a:t>
            </a:r>
            <a:r>
              <a:rPr lang="cs-CZ" dirty="0" smtClean="0"/>
              <a:t>projektů</a:t>
            </a:r>
          </a:p>
          <a:p>
            <a:pPr lvl="0"/>
            <a:r>
              <a:rPr lang="cs-CZ" b="1" dirty="0" smtClean="0"/>
              <a:t>17,7 </a:t>
            </a:r>
            <a:r>
              <a:rPr lang="cs-CZ" dirty="0" smtClean="0"/>
              <a:t>miliard korun </a:t>
            </a:r>
          </a:p>
          <a:p>
            <a:pPr lvl="0"/>
            <a:r>
              <a:rPr lang="cs-CZ" b="1" dirty="0" smtClean="0"/>
              <a:t>4</a:t>
            </a:r>
            <a:r>
              <a:rPr lang="cs-CZ" b="1" dirty="0"/>
              <a:t> 530</a:t>
            </a:r>
            <a:r>
              <a:rPr lang="cs-CZ" dirty="0"/>
              <a:t> pracovních </a:t>
            </a:r>
            <a:r>
              <a:rPr lang="cs-CZ" dirty="0" smtClean="0"/>
              <a:t>míst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88271"/>
              </p:ext>
            </p:extLst>
          </p:nvPr>
        </p:nvGraphicFramePr>
        <p:xfrm>
          <a:off x="444500" y="3557424"/>
          <a:ext cx="8058570" cy="177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9238"/>
                <a:gridCol w="1777526"/>
                <a:gridCol w="1529697"/>
                <a:gridCol w="1478422"/>
                <a:gridCol w="1153687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Moravskoslezský kraj –</a:t>
                      </a:r>
                      <a:r>
                        <a:rPr lang="cs-CZ" sz="1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TOP projekty 1H 2015</a:t>
                      </a:r>
                      <a:endParaRPr lang="cs-CZ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cs-CZ" sz="1400" b="1" dirty="0" smtClean="0">
                          <a:latin typeface="+mn-lt"/>
                        </a:rPr>
                        <a:t>Investor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Sektor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Země matky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Investice (mil. CZK)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Pracovní místa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Röchling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Automotive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Kopřivnice s.r.o.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Výroba motorových vozidel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Německo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+mn-lt"/>
                        </a:rPr>
                        <a:t>79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OKIN BPS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Služby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Česká republika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+mn-lt"/>
                        </a:rPr>
                        <a:t>110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6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314282"/>
            <a:ext cx="8242299" cy="984885"/>
          </a:xfrm>
        </p:spPr>
        <p:txBody>
          <a:bodyPr/>
          <a:lstStyle/>
          <a:p>
            <a:r>
              <a:rPr lang="cs-CZ" sz="3200" dirty="0" smtClean="0"/>
              <a:t>Do Ústeckého kraje míří 30 investičních projektů ve výši 36 mld. korun </a:t>
            </a:r>
            <a:endParaRPr lang="cs-CZ" sz="32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>
          <a:xfrm>
            <a:off x="444500" y="1156604"/>
            <a:ext cx="8242300" cy="4654589"/>
          </a:xfrm>
        </p:spPr>
        <p:txBody>
          <a:bodyPr/>
          <a:lstStyle/>
          <a:p>
            <a:pPr lvl="0"/>
            <a:r>
              <a:rPr lang="cs-CZ" b="1" dirty="0" smtClean="0"/>
              <a:t>30</a:t>
            </a:r>
            <a:r>
              <a:rPr lang="cs-CZ" dirty="0" smtClean="0"/>
              <a:t> </a:t>
            </a:r>
            <a:r>
              <a:rPr lang="cs-CZ" dirty="0"/>
              <a:t>investičních </a:t>
            </a:r>
            <a:r>
              <a:rPr lang="cs-CZ" dirty="0" smtClean="0"/>
              <a:t>projektů</a:t>
            </a:r>
          </a:p>
          <a:p>
            <a:pPr lvl="0"/>
            <a:r>
              <a:rPr lang="cs-CZ" b="1" dirty="0" smtClean="0"/>
              <a:t>36,3</a:t>
            </a:r>
            <a:r>
              <a:rPr lang="cs-CZ" dirty="0" smtClean="0"/>
              <a:t> miliard korun</a:t>
            </a:r>
          </a:p>
          <a:p>
            <a:pPr lvl="0"/>
            <a:r>
              <a:rPr lang="cs-CZ" b="1" dirty="0"/>
              <a:t>4 </a:t>
            </a:r>
            <a:r>
              <a:rPr lang="cs-CZ" b="1" dirty="0" smtClean="0"/>
              <a:t>495 </a:t>
            </a:r>
            <a:r>
              <a:rPr lang="cs-CZ" dirty="0"/>
              <a:t>pracovních </a:t>
            </a:r>
            <a:r>
              <a:rPr lang="cs-CZ" dirty="0" smtClean="0"/>
              <a:t>míst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00545"/>
              </p:ext>
            </p:extLst>
          </p:nvPr>
        </p:nvGraphicFramePr>
        <p:xfrm>
          <a:off x="444500" y="3183299"/>
          <a:ext cx="8058570" cy="281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693"/>
                <a:gridCol w="1786071"/>
                <a:gridCol w="1529697"/>
                <a:gridCol w="1452785"/>
                <a:gridCol w="1179324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Ústecký kraj – TOP projekty 1H 2015</a:t>
                      </a:r>
                      <a:endParaRPr lang="cs-CZ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Investor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Sektor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Země matky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Investice (mil. CZK)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+mn-lt"/>
                        </a:rPr>
                        <a:t>Pracovní místa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NACHI Czech, s.r.o.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Výroba motorových vozidel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Japonsko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+mn-lt"/>
                        </a:rPr>
                        <a:t>466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+mn-lt"/>
                        </a:rPr>
                        <a:t>20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Aperam Stainless Services &amp; Solutions Tubes CZ s.r.o.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Výroba motorových vozidel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Francie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+mn-lt"/>
                        </a:rPr>
                        <a:t>67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SSI Technologies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Výroba motorových vozidel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USA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+mn-lt"/>
                        </a:rPr>
                        <a:t>295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BMK Group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Elektrická zařízení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Německo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latin typeface="+mn-lt"/>
                        </a:rPr>
                        <a:t>160</a:t>
                      </a:r>
                      <a:endParaRPr lang="cs-CZ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18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904</TotalTime>
  <Words>462</Words>
  <Application>Microsoft Office PowerPoint</Application>
  <PresentationFormat>Předvádění na obrazovce (4:3)</PresentationFormat>
  <Paragraphs>159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Předloha V1</vt:lpstr>
      <vt:lpstr>18 měsíců vlády z pohledu investic</vt:lpstr>
      <vt:lpstr>18 měsíců vlády z pohledu investic </vt:lpstr>
      <vt:lpstr>Počet zprostředkovaných investičních projektů 2009 - 2014</vt:lpstr>
      <vt:lpstr>Úspěšné kroky vlády pro získávání nových investic </vt:lpstr>
      <vt:lpstr>ČR je jedničkou pro investory z automobilového průmyslu </vt:lpstr>
      <vt:lpstr>Více než polovina investic směřuje do strukturálně postižených regionů</vt:lpstr>
      <vt:lpstr>Investice vytvoří v Moravskoslezském a Ústeckém kraji více než 9 000 pracovních míst</vt:lpstr>
      <vt:lpstr>Investice v Moravskoslezském kraji dosáhnou výše 17,7 miliard korun</vt:lpstr>
      <vt:lpstr>Do Ústeckého kraje míří 30 investičních projektů ve výši 36 mld. korun </vt:lpstr>
      <vt:lpstr>Plánované kroky CzechInvestu k intenzivnější podpoře nových investic</vt:lpstr>
      <vt:lpstr>Děkujeme za pozornost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měsíců vlády z pohledu investic</dc:title>
  <dc:creator>Bernklauová Lenka</dc:creator>
  <cp:lastModifiedBy>Bernklauová Lenka</cp:lastModifiedBy>
  <cp:revision>70</cp:revision>
  <cp:lastPrinted>2015-07-15T11:28:42Z</cp:lastPrinted>
  <dcterms:created xsi:type="dcterms:W3CDTF">2015-07-13T07:15:34Z</dcterms:created>
  <dcterms:modified xsi:type="dcterms:W3CDTF">2015-07-16T15:23:05Z</dcterms:modified>
</cp:coreProperties>
</file>