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4" r:id="rId4"/>
    <p:sldId id="267" r:id="rId5"/>
    <p:sldId id="268" r:id="rId6"/>
    <p:sldId id="273" r:id="rId7"/>
    <p:sldId id="269" r:id="rId8"/>
    <p:sldId id="270" r:id="rId9"/>
    <p:sldId id="258" r:id="rId10"/>
    <p:sldId id="25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47" autoAdjust="0"/>
    <p:restoredTop sz="94660"/>
  </p:normalViewPr>
  <p:slideViewPr>
    <p:cSldViewPr>
      <p:cViewPr varScale="1">
        <p:scale>
          <a:sx n="69" d="100"/>
          <a:sy n="69" d="100"/>
        </p:scale>
        <p:origin x="-1554" y="-96"/>
      </p:cViewPr>
      <p:guideLst>
        <p:guide orient="horz" pos="799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9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67DB-3B19-4FAC-AE4D-02DEF3D26FFD}" type="datetimeFigureOut">
              <a:rPr lang="cs-CZ" smtClean="0"/>
              <a:pPr/>
              <a:t>18.4.2013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E496C-BF88-4859-8823-E34EFEF180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15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04031-0076-4F0E-B7CE-5F00F87E4A08}" type="datetimeFigureOut">
              <a:rPr lang="cs-CZ" smtClean="0"/>
              <a:pPr/>
              <a:t>18.4.2013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F5AF7-1ED0-47D6-9464-C1502F63EB1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63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gi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gif"/><Relationship Id="rId2" Type="http://schemas.openxmlformats.org/officeDocument/2006/relationships/image" Target="../media/image10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2.gif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rek\Desktop\czi-sablona\grafika\prave-pruhy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3719" y="0"/>
            <a:ext cx="2240281" cy="6858000"/>
          </a:xfrm>
          <a:prstGeom prst="rect">
            <a:avLst/>
          </a:prstGeom>
          <a:noFill/>
        </p:spPr>
      </p:pic>
      <p:pic>
        <p:nvPicPr>
          <p:cNvPr id="1026" name="Picture 2" descr="C:\Users\Marek\Desktop\czi-sablona\grafika\centralni-vizual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690372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768" y="1513813"/>
            <a:ext cx="6190456" cy="1080120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802584"/>
            <a:ext cx="5112568" cy="739952"/>
          </a:xfrm>
        </p:spPr>
        <p:txBody>
          <a:bodyPr>
            <a:normAutofit/>
          </a:bodyPr>
          <a:lstStyle>
            <a:lvl1pPr marL="0" indent="0" algn="l">
              <a:spcBef>
                <a:spcPts val="25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pic>
        <p:nvPicPr>
          <p:cNvPr id="1028" name="Picture 4" descr="C:\Users\Marek\Desktop\czi-sablona\grafika\mpo.gif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7447358" y="5849438"/>
            <a:ext cx="1229098" cy="581170"/>
          </a:xfrm>
          <a:prstGeom prst="rect">
            <a:avLst/>
          </a:prstGeom>
          <a:noFill/>
        </p:spPr>
      </p:pic>
      <p:pic>
        <p:nvPicPr>
          <p:cNvPr id="8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7171036" y="282937"/>
            <a:ext cx="1721444" cy="82629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68761"/>
            <a:ext cx="8229600" cy="460851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0263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0263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392487"/>
          </a:xfrm>
        </p:spPr>
        <p:txBody>
          <a:bodyPr/>
          <a:lstStyle>
            <a:lvl2pPr marL="714375" indent="-257175">
              <a:buFont typeface="Wingdings" pitchFamily="2" charset="2"/>
              <a:buChar char="§"/>
              <a:tabLst/>
              <a:defRPr/>
            </a:lvl2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2022" y="274638"/>
            <a:ext cx="1808450" cy="850106"/>
          </a:xfrm>
        </p:spPr>
        <p:txBody>
          <a:bodyPr/>
          <a:lstStyle>
            <a:lvl1pPr>
              <a:defRPr sz="2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20272" y="1268761"/>
            <a:ext cx="1800200" cy="4392487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1600"/>
            </a:lvl1pPr>
            <a:lvl2pPr marL="714375" indent="-257175">
              <a:buFont typeface="Wingdings" pitchFamily="2" charset="2"/>
              <a:buChar char="§"/>
              <a:tabLst/>
              <a:defRPr/>
            </a:lvl2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6904800" cy="6165850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ek\Desktop\czi-sablona\grafika\centralni-vizual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568"/>
            <a:ext cx="6903720" cy="393192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68313" y="4221089"/>
            <a:ext cx="6153943" cy="576063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cs-CZ" dirty="0" smtClean="0"/>
              <a:t>Klepnutím lze upravit nadpis.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13" y="4797152"/>
            <a:ext cx="6153943" cy="4018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3" descr="C:\Users\Marek\Desktop\czi-sablona\grafika\prave-pruhy.gif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6903719" y="3021558"/>
            <a:ext cx="2240281" cy="497205"/>
          </a:xfrm>
          <a:prstGeom prst="rect">
            <a:avLst/>
          </a:prstGeom>
          <a:noFill/>
        </p:spPr>
      </p:pic>
      <p:pic>
        <p:nvPicPr>
          <p:cNvPr id="9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7171036" y="282937"/>
            <a:ext cx="1721444" cy="82629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ogo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ek\Desktop\czi-sablona\grafika\logoslide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41005" cy="6858000"/>
          </a:xfrm>
          <a:prstGeom prst="rect">
            <a:avLst/>
          </a:prstGeom>
          <a:noFill/>
        </p:spPr>
      </p:pic>
      <p:pic>
        <p:nvPicPr>
          <p:cNvPr id="2051" name="Picture 3" descr="C:\Users\Marek\Desktop\czi-sablona\grafika\centralni-vizual-leva-ca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1005" y="0"/>
            <a:ext cx="1102995" cy="685800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03848" y="1513813"/>
            <a:ext cx="4752528" cy="1080120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60032" y="2833064"/>
            <a:ext cx="3096344" cy="686994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pic>
        <p:nvPicPr>
          <p:cNvPr id="1028" name="Picture 4" descr="C:\Users\Marek\Desktop\czi-sablona\grafika\mpo.gif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709684" y="5746306"/>
            <a:ext cx="1270028" cy="600526"/>
          </a:xfrm>
          <a:prstGeom prst="rect">
            <a:avLst/>
          </a:prstGeom>
          <a:noFill/>
        </p:spPr>
      </p:pic>
      <p:pic>
        <p:nvPicPr>
          <p:cNvPr id="1029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5" cstate="print"/>
          <a:srcRect b="16667"/>
          <a:stretch>
            <a:fillRect/>
          </a:stretch>
        </p:blipFill>
        <p:spPr bwMode="auto">
          <a:xfrm>
            <a:off x="755576" y="1700808"/>
            <a:ext cx="1800199" cy="720080"/>
          </a:xfrm>
          <a:prstGeom prst="rect">
            <a:avLst/>
          </a:prstGeom>
          <a:noFill/>
        </p:spPr>
      </p:pic>
      <p:pic>
        <p:nvPicPr>
          <p:cNvPr id="2052" name="Picture 4" descr="C:\Users\Marek\Desktop\czi-sablona\grafika\eu.gif"/>
          <p:cNvPicPr>
            <a:picLocks noChangeAspect="1" noChangeArrowheads="1"/>
          </p:cNvPicPr>
          <p:nvPr userDrawn="1"/>
        </p:nvPicPr>
        <p:blipFill>
          <a:blip r:embed="rId6" cstate="print"/>
          <a:stretch>
            <a:fillRect/>
          </a:stretch>
        </p:blipFill>
        <p:spPr bwMode="auto">
          <a:xfrm>
            <a:off x="2657242" y="5844639"/>
            <a:ext cx="2730345" cy="418291"/>
          </a:xfrm>
          <a:prstGeom prst="rect">
            <a:avLst/>
          </a:prstGeom>
          <a:noFill/>
        </p:spPr>
      </p:pic>
      <p:pic>
        <p:nvPicPr>
          <p:cNvPr id="2053" name="Picture 5" descr="C:\Users\Marek\Desktop\czi-sablona\grafika\oppi.gif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5848697"/>
            <a:ext cx="1275427" cy="4140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1"/>
            <a:ext cx="4038600" cy="46085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1"/>
            <a:ext cx="4038600" cy="46085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18.4.2013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88841"/>
            <a:ext cx="4040188" cy="388843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88841"/>
            <a:ext cx="4041775" cy="388843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18.4.2013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18.4.2013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18.4.2013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rek\Desktop\czi-sablona\grafika\centralni-vizual.jpg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1" y="6165894"/>
            <a:ext cx="6903720" cy="691515"/>
          </a:xfrm>
          <a:prstGeom prst="rect">
            <a:avLst/>
          </a:prstGeom>
          <a:noFill/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99592" y="6441479"/>
            <a:ext cx="720080" cy="190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95C65116-99B5-4C7A-8681-B5B9ED2B59C3}" type="datetimeFigureOut">
              <a:rPr lang="cs-CZ" smtClean="0"/>
              <a:pPr/>
              <a:t>18.4.2013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1681" y="6441479"/>
            <a:ext cx="4176464" cy="190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940152" y="6440636"/>
            <a:ext cx="864096" cy="190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14" cstate="print"/>
          <a:srcRect b="14498"/>
          <a:stretch>
            <a:fillRect/>
          </a:stretch>
        </p:blipFill>
        <p:spPr bwMode="auto">
          <a:xfrm>
            <a:off x="7452320" y="6218262"/>
            <a:ext cx="1158876" cy="47561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60" r:id="rId5"/>
    <p:sldLayoutId id="2147483652" r:id="rId6"/>
    <p:sldLayoutId id="2147483653" r:id="rId7"/>
    <p:sldLayoutId id="2147483654" r:id="rId8"/>
    <p:sldLayoutId id="2147483655" r:id="rId9"/>
    <p:sldLayoutId id="2147483658" r:id="rId10"/>
    <p:sldLayoutId id="2147483659" r:id="rId11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57175" algn="l" defTabSz="914400" rtl="0" eaLnBrk="1" latinLnBrk="0" hangingPunct="1">
        <a:spcBef>
          <a:spcPct val="200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www.google.cz/imgres?imgurl=http://www.theappmediaco.com/blog/wp-content/uploads/2012/06/green-Tick.png&amp;imgrefurl=http://www.theappmediaco.com/blog/iphone-app-developers-2/timeline-process-app-project-management/&amp;usg=__3NGbWWsPc-NmNNfjEmr8TXZ-HNg=&amp;h=256&amp;w=256&amp;sz=36&amp;hl=cs&amp;start=13&amp;zoom=1&amp;tbnid=sFKYW9ACb96W1M:&amp;tbnh=111&amp;tbnw=111&amp;ei=0BqZUOC1C4TGtAa4qYDYCg&amp;prev=/search?q=green+tick&amp;um=1&amp;hl=cs&amp;safe=active&amp;sa=X&amp;rls=com.microsoft:cs&amp;ie=UTF-8&amp;oe=UTF-8&amp;tbs=isz:i&amp;tbm=isch&amp;um=1&amp;itbs=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CzechInvest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Agentura pro podporu podnikání a investic</a:t>
            </a:r>
            <a:endParaRPr lang="en-US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802584"/>
            <a:ext cx="6480720" cy="739952"/>
          </a:xfrm>
        </p:spPr>
        <p:txBody>
          <a:bodyPr>
            <a:noAutofit/>
          </a:bodyPr>
          <a:lstStyle/>
          <a:p>
            <a:r>
              <a:rPr lang="cs-CZ" sz="1800" dirty="0" smtClean="0"/>
              <a:t>Ing. Blanka Miksová |  </a:t>
            </a:r>
            <a:r>
              <a:rPr lang="cs-CZ" sz="1200" dirty="0" smtClean="0"/>
              <a:t>koordinátor přípravy nového operačního programu</a:t>
            </a:r>
            <a:endParaRPr lang="cs-CZ" sz="1200" dirty="0" smtClean="0"/>
          </a:p>
          <a:p>
            <a:r>
              <a:rPr lang="cs-CZ" dirty="0" smtClean="0"/>
              <a:t>Brno, 24. duben 2013</a:t>
            </a:r>
            <a:endParaRPr lang="cs-CZ" sz="1800" dirty="0" smtClean="0"/>
          </a:p>
          <a:p>
            <a:endParaRPr lang="cs-CZ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fontAlgn="base">
              <a:spcBef>
                <a:spcPts val="1800"/>
              </a:spcBef>
              <a:spcAft>
                <a:spcPts val="2400"/>
              </a:spcAft>
            </a:pPr>
            <a:r>
              <a:rPr lang="cs-CZ" sz="1600" dirty="0" smtClean="0"/>
              <a:t>Agentura pro podporu podnikání a investic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400" smtClean="0"/>
              <a:t/>
            </a:r>
            <a:br>
              <a:rPr lang="en-US" sz="400" smtClean="0"/>
            </a:br>
            <a:r>
              <a:rPr lang="cs-CZ" sz="1000" smtClean="0"/>
              <a:t>Státní </a:t>
            </a:r>
            <a:r>
              <a:rPr lang="cs-CZ" sz="1000" dirty="0" smtClean="0"/>
              <a:t>příspěvková organizace založena v roce 1992</a:t>
            </a:r>
            <a:endParaRPr lang="en-US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Štěpánská 15</a:t>
            </a:r>
            <a:br>
              <a:rPr lang="cs-CZ" dirty="0" smtClean="0"/>
            </a:br>
            <a:r>
              <a:rPr lang="cs-CZ" dirty="0" smtClean="0"/>
              <a:t>120 00  Praha</a:t>
            </a:r>
            <a:br>
              <a:rPr lang="cs-CZ" dirty="0" smtClean="0"/>
            </a:br>
            <a:r>
              <a:rPr lang="cs-CZ" dirty="0" smtClean="0"/>
              <a:t>tel.  296 342 500</a:t>
            </a:r>
            <a:endParaRPr lang="cs-CZ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Dopady dokumentů EU na podporu podnikání v ČR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200" b="1" dirty="0" smtClean="0">
                <a:solidFill>
                  <a:schemeClr val="tx2"/>
                </a:solidFill>
              </a:rPr>
              <a:t>Programové období 2014+</a:t>
            </a:r>
          </a:p>
          <a:p>
            <a:r>
              <a:rPr lang="cs-CZ" sz="2200" dirty="0" smtClean="0">
                <a:cs typeface="Calibri" pitchFamily="34" charset="0"/>
              </a:rPr>
              <a:t>Strategie </a:t>
            </a:r>
            <a:r>
              <a:rPr lang="cs-CZ" sz="2200" dirty="0">
                <a:cs typeface="Calibri" pitchFamily="34" charset="0"/>
              </a:rPr>
              <a:t>Evropa 2020 – velký důraz na </a:t>
            </a:r>
            <a:r>
              <a:rPr lang="cs-CZ" sz="2200" b="1" dirty="0">
                <a:cs typeface="Calibri" pitchFamily="34" charset="0"/>
              </a:rPr>
              <a:t>inteligentní a udržitelný </a:t>
            </a:r>
            <a:r>
              <a:rPr lang="cs-CZ" sz="2200" b="1" dirty="0" smtClean="0">
                <a:cs typeface="Calibri" pitchFamily="34" charset="0"/>
              </a:rPr>
              <a:t>růst</a:t>
            </a:r>
          </a:p>
          <a:p>
            <a:r>
              <a:rPr lang="cs-CZ" sz="2200" b="1" dirty="0">
                <a:cs typeface="Calibri" pitchFamily="34" charset="0"/>
              </a:rPr>
              <a:t>i</a:t>
            </a:r>
            <a:r>
              <a:rPr lang="cs-CZ" sz="2200" b="1" dirty="0" smtClean="0">
                <a:cs typeface="Calibri" pitchFamily="34" charset="0"/>
              </a:rPr>
              <a:t>novace </a:t>
            </a:r>
            <a:r>
              <a:rPr lang="cs-CZ" sz="2200" b="1" dirty="0">
                <a:cs typeface="Calibri" pitchFamily="34" charset="0"/>
              </a:rPr>
              <a:t>a inovativní podnikání </a:t>
            </a:r>
            <a:r>
              <a:rPr lang="cs-CZ" sz="2200" dirty="0">
                <a:cs typeface="Calibri" pitchFamily="34" charset="0"/>
              </a:rPr>
              <a:t>mají být motorem evropského růstu </a:t>
            </a:r>
            <a:r>
              <a:rPr lang="cs-CZ" sz="2200" dirty="0" smtClean="0">
                <a:cs typeface="Calibri" pitchFamily="34" charset="0"/>
              </a:rPr>
              <a:t>a konkurenceschopnosti</a:t>
            </a:r>
          </a:p>
          <a:p>
            <a:r>
              <a:rPr lang="cs-CZ" sz="2200" dirty="0">
                <a:cs typeface="Calibri" pitchFamily="34" charset="0"/>
              </a:rPr>
              <a:t>s</a:t>
            </a:r>
            <a:r>
              <a:rPr lang="cs-CZ" sz="2200" dirty="0" smtClean="0">
                <a:cs typeface="Calibri" pitchFamily="34" charset="0"/>
              </a:rPr>
              <a:t> </a:t>
            </a:r>
            <a:r>
              <a:rPr lang="cs-CZ" sz="2200" dirty="0">
                <a:cs typeface="Calibri" pitchFamily="34" charset="0"/>
              </a:rPr>
              <a:t>podporou inovací souvisí většina z </a:t>
            </a:r>
            <a:r>
              <a:rPr lang="cs-CZ" sz="2200" b="1" dirty="0">
                <a:cs typeface="Calibri" pitchFamily="34" charset="0"/>
              </a:rPr>
              <a:t>jedenácti tematických cílů </a:t>
            </a:r>
            <a:r>
              <a:rPr lang="cs-CZ" sz="2200" b="1" dirty="0" smtClean="0">
                <a:cs typeface="Calibri" pitchFamily="34" charset="0"/>
              </a:rPr>
              <a:t>EK</a:t>
            </a:r>
          </a:p>
          <a:p>
            <a:pPr marL="0" indent="0">
              <a:buNone/>
            </a:pPr>
            <a:endParaRPr lang="cs-CZ" sz="2200" b="1" dirty="0" smtClean="0">
              <a:cs typeface="Calibri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tx2"/>
                </a:solidFill>
                <a:cs typeface="Calibri" pitchFamily="34" charset="0"/>
              </a:rPr>
              <a:t>Nový operační program v gesci MPO zahrnuje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>
                <a:cs typeface="Calibri" pitchFamily="34" charset="0"/>
              </a:rPr>
              <a:t>Posílení </a:t>
            </a:r>
            <a:r>
              <a:rPr lang="cs-CZ" sz="2200" dirty="0">
                <a:cs typeface="Calibri" pitchFamily="34" charset="0"/>
              </a:rPr>
              <a:t>výzkumu, technologického rozvoje a inovací </a:t>
            </a:r>
            <a:r>
              <a:rPr lang="cs-CZ" sz="1900" dirty="0">
                <a:cs typeface="Calibri" pitchFamily="34" charset="0"/>
              </a:rPr>
              <a:t>(cíl týkající se výzkumu a </a:t>
            </a:r>
            <a:r>
              <a:rPr lang="cs-CZ" sz="1900" dirty="0" smtClean="0">
                <a:cs typeface="Calibri" pitchFamily="34" charset="0"/>
              </a:rPr>
              <a:t>vývoje)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>
                <a:cs typeface="Calibri" pitchFamily="34" charset="0"/>
              </a:rPr>
              <a:t>Zlepšení </a:t>
            </a:r>
            <a:r>
              <a:rPr lang="cs-CZ" sz="2200" dirty="0">
                <a:cs typeface="Calibri" pitchFamily="34" charset="0"/>
              </a:rPr>
              <a:t>přístupu, využití a kvality informačních a </a:t>
            </a:r>
            <a:r>
              <a:rPr lang="cs-CZ" sz="2200" dirty="0" smtClean="0">
                <a:cs typeface="Calibri" pitchFamily="34" charset="0"/>
              </a:rPr>
              <a:t>komunikačních technologií </a:t>
            </a:r>
            <a:r>
              <a:rPr lang="cs-CZ" sz="1900" dirty="0">
                <a:cs typeface="Calibri" pitchFamily="34" charset="0"/>
              </a:rPr>
              <a:t>(cíl týkající se širokopásmových </a:t>
            </a:r>
            <a:r>
              <a:rPr lang="cs-CZ" sz="1900" dirty="0" smtClean="0">
                <a:cs typeface="Calibri" pitchFamily="34" charset="0"/>
              </a:rPr>
              <a:t>sítí)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>
                <a:cs typeface="Calibri" pitchFamily="34" charset="0"/>
              </a:rPr>
              <a:t>Zvýšení </a:t>
            </a:r>
            <a:r>
              <a:rPr lang="cs-CZ" sz="2200" dirty="0">
                <a:cs typeface="Calibri" pitchFamily="34" charset="0"/>
              </a:rPr>
              <a:t>konkurenceschopnosti malých a středních podniků (</a:t>
            </a:r>
            <a:r>
              <a:rPr lang="cs-CZ" sz="2200" dirty="0" smtClean="0">
                <a:cs typeface="Calibri" pitchFamily="34" charset="0"/>
              </a:rPr>
              <a:t>MSP)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>
                <a:cs typeface="Calibri" pitchFamily="34" charset="0"/>
              </a:rPr>
              <a:t>Podporu </a:t>
            </a:r>
            <a:r>
              <a:rPr lang="cs-CZ" sz="2200" dirty="0">
                <a:cs typeface="Calibri" pitchFamily="34" charset="0"/>
              </a:rPr>
              <a:t>přechodu na nízkouhlíkové hospodářství ve </a:t>
            </a:r>
            <a:r>
              <a:rPr lang="cs-CZ" sz="2200" dirty="0" smtClean="0">
                <a:cs typeface="Calibri" pitchFamily="34" charset="0"/>
              </a:rPr>
              <a:t>všech odvětvích</a:t>
            </a:r>
            <a:endParaRPr lang="cs-CZ" sz="2200" dirty="0">
              <a:cs typeface="Calibri" pitchFamily="34" charset="0"/>
            </a:endParaRPr>
          </a:p>
          <a:p>
            <a:endParaRPr 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Čeho chceme pro podnikatele dosáhnout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7"/>
          </a:xfrm>
        </p:spPr>
        <p:txBody>
          <a:bodyPr>
            <a:noAutofit/>
          </a:bodyPr>
          <a:lstStyle/>
          <a:p>
            <a:r>
              <a:rPr lang="cs-CZ" sz="1900" dirty="0" smtClean="0">
                <a:cs typeface="Calibri" pitchFamily="34" charset="0"/>
              </a:rPr>
              <a:t>Dostatečné </a:t>
            </a:r>
            <a:r>
              <a:rPr lang="cs-CZ" sz="1900" dirty="0">
                <a:cs typeface="Calibri" pitchFamily="34" charset="0"/>
              </a:rPr>
              <a:t>finanční pokrytí </a:t>
            </a:r>
            <a:r>
              <a:rPr lang="cs-CZ" sz="1900" b="1" dirty="0">
                <a:cs typeface="Calibri" pitchFamily="34" charset="0"/>
              </a:rPr>
              <a:t>operačního programu na podporu </a:t>
            </a:r>
            <a:r>
              <a:rPr lang="cs-CZ" sz="1900" b="1" dirty="0" smtClean="0">
                <a:cs typeface="Calibri" pitchFamily="34" charset="0"/>
              </a:rPr>
              <a:t>podnikání</a:t>
            </a:r>
            <a:r>
              <a:rPr lang="cs-CZ" sz="1900" dirty="0" smtClean="0">
                <a:cs typeface="Calibri" pitchFamily="34" charset="0"/>
              </a:rPr>
              <a:t>, koncentrujícího se na:</a:t>
            </a:r>
          </a:p>
          <a:p>
            <a:pPr lvl="1"/>
            <a:r>
              <a:rPr lang="cs-CZ" sz="1900" b="1" dirty="0">
                <a:solidFill>
                  <a:schemeClr val="tx2"/>
                </a:solidFill>
                <a:cs typeface="Calibri" pitchFamily="34" charset="0"/>
              </a:rPr>
              <a:t>Znalostní ekonomiku a inovace </a:t>
            </a:r>
            <a:r>
              <a:rPr lang="cs-CZ" sz="1700" dirty="0">
                <a:solidFill>
                  <a:schemeClr val="tx2"/>
                </a:solidFill>
                <a:cs typeface="Calibri" pitchFamily="34" charset="0"/>
              </a:rPr>
              <a:t>(dotační </a:t>
            </a:r>
            <a:r>
              <a:rPr lang="cs-CZ" sz="1700" dirty="0" smtClean="0">
                <a:solidFill>
                  <a:schemeClr val="tx2"/>
                </a:solidFill>
                <a:cs typeface="Calibri" pitchFamily="34" charset="0"/>
              </a:rPr>
              <a:t>podpory)</a:t>
            </a:r>
          </a:p>
          <a:p>
            <a:pPr lvl="2"/>
            <a:r>
              <a:rPr lang="cs-CZ" sz="1700" dirty="0">
                <a:cs typeface="Calibri" pitchFamily="34" charset="0"/>
              </a:rPr>
              <a:t>p</a:t>
            </a:r>
            <a:r>
              <a:rPr lang="cs-CZ" sz="1700" dirty="0" smtClean="0">
                <a:cs typeface="Calibri" pitchFamily="34" charset="0"/>
              </a:rPr>
              <a:t>odporovat </a:t>
            </a:r>
            <a:r>
              <a:rPr lang="cs-CZ" sz="1700" dirty="0">
                <a:cs typeface="Calibri" pitchFamily="34" charset="0"/>
              </a:rPr>
              <a:t>zejména projekty založené na technologickém rozvoji, inovacích, uplatnění principů znalostní ekonomiky apod.</a:t>
            </a:r>
          </a:p>
          <a:p>
            <a:pPr lvl="1"/>
            <a:r>
              <a:rPr lang="cs-CZ" sz="1900" b="1" dirty="0">
                <a:solidFill>
                  <a:schemeClr val="tx2"/>
                </a:solidFill>
                <a:cs typeface="Calibri" pitchFamily="34" charset="0"/>
              </a:rPr>
              <a:t>Vylepšení podnikatelského prostředí a individuální </a:t>
            </a:r>
            <a:r>
              <a:rPr lang="cs-CZ" sz="1900" b="1" dirty="0" smtClean="0">
                <a:solidFill>
                  <a:schemeClr val="tx2"/>
                </a:solidFill>
                <a:cs typeface="Calibri" pitchFamily="34" charset="0"/>
              </a:rPr>
              <a:t>podpory</a:t>
            </a:r>
            <a:br>
              <a:rPr lang="cs-CZ" sz="1900" b="1" dirty="0" smtClean="0">
                <a:solidFill>
                  <a:schemeClr val="tx2"/>
                </a:solidFill>
                <a:cs typeface="Calibri" pitchFamily="34" charset="0"/>
              </a:rPr>
            </a:br>
            <a:r>
              <a:rPr lang="cs-CZ" sz="1700" dirty="0" smtClean="0">
                <a:solidFill>
                  <a:schemeClr val="tx2"/>
                </a:solidFill>
                <a:cs typeface="Calibri" pitchFamily="34" charset="0"/>
              </a:rPr>
              <a:t>(s </a:t>
            </a:r>
            <a:r>
              <a:rPr lang="cs-CZ" sz="1700" dirty="0">
                <a:solidFill>
                  <a:schemeClr val="tx2"/>
                </a:solidFill>
                <a:cs typeface="Calibri" pitchFamily="34" charset="0"/>
              </a:rPr>
              <a:t>využitím zejména finančních </a:t>
            </a:r>
            <a:r>
              <a:rPr lang="cs-CZ" sz="1700" dirty="0" smtClean="0">
                <a:solidFill>
                  <a:schemeClr val="tx2"/>
                </a:solidFill>
                <a:cs typeface="Calibri" pitchFamily="34" charset="0"/>
              </a:rPr>
              <a:t>nástrojů)</a:t>
            </a:r>
            <a:endParaRPr lang="cs-CZ" sz="1900" b="1" dirty="0" smtClean="0">
              <a:solidFill>
                <a:schemeClr val="tx2"/>
              </a:solidFill>
              <a:cs typeface="Calibri" pitchFamily="34" charset="0"/>
            </a:endParaRPr>
          </a:p>
          <a:p>
            <a:pPr lvl="2"/>
            <a:r>
              <a:rPr lang="cs-CZ" sz="1700" dirty="0">
                <a:cs typeface="Calibri" pitchFamily="34" charset="0"/>
              </a:rPr>
              <a:t>p</a:t>
            </a:r>
            <a:r>
              <a:rPr lang="cs-CZ" sz="1700" dirty="0" smtClean="0">
                <a:cs typeface="Calibri" pitchFamily="34" charset="0"/>
              </a:rPr>
              <a:t>osílit </a:t>
            </a:r>
            <a:r>
              <a:rPr lang="cs-CZ" sz="1700" dirty="0">
                <a:cs typeface="Calibri" pitchFamily="34" charset="0"/>
              </a:rPr>
              <a:t>úlohu nových finančních nástrojů v rámci strukturálních </a:t>
            </a:r>
            <a:r>
              <a:rPr lang="cs-CZ" sz="1700" dirty="0" smtClean="0">
                <a:cs typeface="Calibri" pitchFamily="34" charset="0"/>
              </a:rPr>
              <a:t>podpor</a:t>
            </a:r>
          </a:p>
          <a:p>
            <a:pPr marL="0" indent="0">
              <a:buNone/>
            </a:pPr>
            <a:endParaRPr lang="cs-CZ" sz="1900" b="1" dirty="0" smtClean="0">
              <a:solidFill>
                <a:schemeClr val="tx2"/>
              </a:solidFill>
              <a:cs typeface="Calibri" pitchFamily="34" charset="0"/>
            </a:endParaRPr>
          </a:p>
          <a:p>
            <a:pPr marL="0" indent="0">
              <a:buNone/>
            </a:pPr>
            <a:r>
              <a:rPr lang="cs-CZ" sz="1900" b="1" dirty="0" smtClean="0">
                <a:solidFill>
                  <a:schemeClr val="tx2"/>
                </a:solidFill>
                <a:cs typeface="Calibri" pitchFamily="34" charset="0"/>
              </a:rPr>
              <a:t>Zaměření programu</a:t>
            </a:r>
          </a:p>
          <a:p>
            <a:r>
              <a:rPr lang="cs-CZ" sz="1900" dirty="0">
                <a:cs typeface="Calibri" pitchFamily="34" charset="0"/>
              </a:rPr>
              <a:t>p</a:t>
            </a:r>
            <a:r>
              <a:rPr lang="cs-CZ" sz="1900" dirty="0" smtClean="0">
                <a:cs typeface="Calibri" pitchFamily="34" charset="0"/>
              </a:rPr>
              <a:t>odpora </a:t>
            </a:r>
            <a:r>
              <a:rPr lang="cs-CZ" sz="1900" dirty="0">
                <a:cs typeface="Calibri" pitchFamily="34" charset="0"/>
              </a:rPr>
              <a:t>podnikatelského prostředí a inovativních aktivit, zejména MSP, propojení vazeb na výzkum a vývoj podporovaný v rámci OP </a:t>
            </a:r>
            <a:r>
              <a:rPr lang="cs-CZ" sz="1900" dirty="0" smtClean="0">
                <a:cs typeface="Calibri" pitchFamily="34" charset="0"/>
              </a:rPr>
              <a:t>VVV</a:t>
            </a:r>
          </a:p>
          <a:p>
            <a:r>
              <a:rPr lang="cs-CZ" sz="1900" dirty="0">
                <a:cs typeface="Calibri" pitchFamily="34" charset="0"/>
              </a:rPr>
              <a:t>p</a:t>
            </a:r>
            <a:r>
              <a:rPr lang="cs-CZ" sz="1900" dirty="0" smtClean="0">
                <a:cs typeface="Calibri" pitchFamily="34" charset="0"/>
              </a:rPr>
              <a:t>odpora </a:t>
            </a:r>
            <a:r>
              <a:rPr lang="cs-CZ" sz="1900" dirty="0">
                <a:cs typeface="Calibri" pitchFamily="34" charset="0"/>
              </a:rPr>
              <a:t>snižování energetické náročnosti a podpora inovativních </a:t>
            </a:r>
            <a:r>
              <a:rPr lang="cs-CZ" sz="1900" dirty="0" smtClean="0">
                <a:cs typeface="Calibri" pitchFamily="34" charset="0"/>
              </a:rPr>
              <a:t>řešení přispívajících </a:t>
            </a:r>
            <a:r>
              <a:rPr lang="cs-CZ" sz="1900" dirty="0">
                <a:cs typeface="Calibri" pitchFamily="34" charset="0"/>
              </a:rPr>
              <a:t>ke snižování emisí, zavádění vysokorychlostního </a:t>
            </a:r>
            <a:r>
              <a:rPr lang="cs-CZ" sz="1900" dirty="0" smtClean="0">
                <a:cs typeface="Calibri" pitchFamily="34" charset="0"/>
              </a:rPr>
              <a:t>internetu a </a:t>
            </a:r>
            <a:r>
              <a:rPr lang="cs-CZ" sz="1900" dirty="0">
                <a:cs typeface="Calibri" pitchFamily="34" charset="0"/>
              </a:rPr>
              <a:t>dalších moderních komunikačních prostředků v podnikové sféře </a:t>
            </a:r>
          </a:p>
          <a:p>
            <a:pPr lvl="1"/>
            <a:endParaRPr lang="cs-CZ" sz="2000" dirty="0" smtClean="0"/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271317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"/>
          <p:cNvSpPr txBox="1">
            <a:spLocks/>
          </p:cNvSpPr>
          <p:nvPr/>
        </p:nvSpPr>
        <p:spPr>
          <a:xfrm>
            <a:off x="554185" y="4060826"/>
            <a:ext cx="2373313" cy="15859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57175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charset="0"/>
              <a:buNone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Důraz na rozvojové podpory </a:t>
            </a:r>
          </a:p>
          <a:p>
            <a:pPr marL="0">
              <a:buFont typeface="Arial" charset="0"/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+ počátek inovační podpory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Volný tvar 9"/>
          <p:cNvSpPr>
            <a:spLocks noChangeArrowheads="1"/>
          </p:cNvSpPr>
          <p:nvPr/>
        </p:nvSpPr>
        <p:spPr bwMode="auto">
          <a:xfrm>
            <a:off x="361950" y="2506136"/>
            <a:ext cx="2628900" cy="1554690"/>
          </a:xfrm>
          <a:custGeom>
            <a:avLst/>
            <a:gdLst>
              <a:gd name="T0" fmla="*/ 0 w 2437180"/>
              <a:gd name="T1" fmla="*/ 736657 h 1476763"/>
              <a:gd name="T2" fmla="*/ 1777984 w 2437180"/>
              <a:gd name="T3" fmla="*/ 0 h 1476763"/>
              <a:gd name="T4" fmla="*/ 3555969 w 2437180"/>
              <a:gd name="T5" fmla="*/ 736657 h 1476763"/>
              <a:gd name="T6" fmla="*/ 1777984 w 2437180"/>
              <a:gd name="T7" fmla="*/ 1473318 h 1476763"/>
              <a:gd name="T8" fmla="*/ 0 w 2437180"/>
              <a:gd name="T9" fmla="*/ 736657 h 14767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7180"/>
              <a:gd name="T16" fmla="*/ 0 h 1476763"/>
              <a:gd name="T17" fmla="*/ 2437180 w 2437180"/>
              <a:gd name="T18" fmla="*/ 1476763 h 14767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7180" h="1476763">
                <a:moveTo>
                  <a:pt x="0" y="738382"/>
                </a:moveTo>
                <a:cubicBezTo>
                  <a:pt x="0" y="330585"/>
                  <a:pt x="545581" y="0"/>
                  <a:pt x="1218590" y="0"/>
                </a:cubicBezTo>
                <a:cubicBezTo>
                  <a:pt x="1891599" y="0"/>
                  <a:pt x="2437180" y="330585"/>
                  <a:pt x="2437180" y="738382"/>
                </a:cubicBezTo>
                <a:cubicBezTo>
                  <a:pt x="2437180" y="1146179"/>
                  <a:pt x="1891599" y="1476764"/>
                  <a:pt x="1218590" y="1476764"/>
                </a:cubicBezTo>
                <a:cubicBezTo>
                  <a:pt x="545581" y="1476764"/>
                  <a:pt x="0" y="1146179"/>
                  <a:pt x="0" y="738382"/>
                </a:cubicBezTo>
                <a:close/>
              </a:path>
            </a:pathLst>
          </a:custGeom>
          <a:solidFill>
            <a:srgbClr val="13B5EA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79777" tIns="239127" rIns="379777" bIns="239127" anchor="ctr"/>
          <a:lstStyle/>
          <a:p>
            <a:pPr algn="ctr"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OPPP </a:t>
            </a:r>
          </a:p>
          <a:p>
            <a:pPr algn="ctr"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2004 - 2006</a:t>
            </a:r>
          </a:p>
        </p:txBody>
      </p:sp>
      <p:sp>
        <p:nvSpPr>
          <p:cNvPr id="30" name="Volný tvar 11"/>
          <p:cNvSpPr>
            <a:spLocks noChangeArrowheads="1"/>
          </p:cNvSpPr>
          <p:nvPr/>
        </p:nvSpPr>
        <p:spPr bwMode="auto">
          <a:xfrm>
            <a:off x="3252788" y="1763186"/>
            <a:ext cx="2609195" cy="1554690"/>
          </a:xfrm>
          <a:custGeom>
            <a:avLst/>
            <a:gdLst>
              <a:gd name="T0" fmla="*/ 0 w 2417210"/>
              <a:gd name="T1" fmla="*/ 736657 h 1476763"/>
              <a:gd name="T2" fmla="*/ 1773373 w 2417210"/>
              <a:gd name="T3" fmla="*/ 0 h 1476763"/>
              <a:gd name="T4" fmla="*/ 3546742 w 2417210"/>
              <a:gd name="T5" fmla="*/ 736657 h 1476763"/>
              <a:gd name="T6" fmla="*/ 1773373 w 2417210"/>
              <a:gd name="T7" fmla="*/ 1473318 h 1476763"/>
              <a:gd name="T8" fmla="*/ 0 w 2417210"/>
              <a:gd name="T9" fmla="*/ 736657 h 14767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7210"/>
              <a:gd name="T16" fmla="*/ 0 h 1476763"/>
              <a:gd name="T17" fmla="*/ 2417210 w 2417210"/>
              <a:gd name="T18" fmla="*/ 1476763 h 14767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7210" h="1476763">
                <a:moveTo>
                  <a:pt x="0" y="738382"/>
                </a:moveTo>
                <a:cubicBezTo>
                  <a:pt x="0" y="330585"/>
                  <a:pt x="541111" y="0"/>
                  <a:pt x="1208605" y="0"/>
                </a:cubicBezTo>
                <a:cubicBezTo>
                  <a:pt x="1876099" y="0"/>
                  <a:pt x="2417210" y="330585"/>
                  <a:pt x="2417210" y="738382"/>
                </a:cubicBezTo>
                <a:cubicBezTo>
                  <a:pt x="2417210" y="1146179"/>
                  <a:pt x="1876099" y="1476764"/>
                  <a:pt x="1208605" y="1476764"/>
                </a:cubicBezTo>
                <a:cubicBezTo>
                  <a:pt x="541111" y="1476764"/>
                  <a:pt x="0" y="1146179"/>
                  <a:pt x="0" y="738382"/>
                </a:cubicBezTo>
                <a:close/>
              </a:path>
            </a:pathLst>
          </a:custGeom>
          <a:solidFill>
            <a:srgbClr val="004B8D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76852" tIns="239127" rIns="376852" bIns="239127" anchor="ctr"/>
          <a:lstStyle/>
          <a:p>
            <a:pPr algn="ctr" defTabSz="800100" fontAlgn="auto">
              <a:spcBef>
                <a:spcPts val="0"/>
              </a:spcBef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OPPI </a:t>
            </a:r>
          </a:p>
          <a:p>
            <a:pPr algn="ctr" defTabSz="800100" fontAlgn="auto">
              <a:spcBef>
                <a:spcPts val="0"/>
              </a:spcBef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2007 - 2013</a:t>
            </a:r>
          </a:p>
        </p:txBody>
      </p:sp>
      <p:sp>
        <p:nvSpPr>
          <p:cNvPr id="31" name="Volný tvar 13"/>
          <p:cNvSpPr>
            <a:spLocks noChangeArrowheads="1"/>
          </p:cNvSpPr>
          <p:nvPr/>
        </p:nvSpPr>
        <p:spPr bwMode="auto">
          <a:xfrm>
            <a:off x="6181725" y="970203"/>
            <a:ext cx="2676526" cy="1728548"/>
          </a:xfrm>
          <a:custGeom>
            <a:avLst/>
            <a:gdLst>
              <a:gd name="T0" fmla="*/ 0 w 2406317"/>
              <a:gd name="T1" fmla="*/ 2871666 h 1329063"/>
              <a:gd name="T2" fmla="*/ 1757908 w 2406317"/>
              <a:gd name="T3" fmla="*/ 0 h 1329063"/>
              <a:gd name="T4" fmla="*/ 3515816 w 2406317"/>
              <a:gd name="T5" fmla="*/ 2871666 h 1329063"/>
              <a:gd name="T6" fmla="*/ 1757908 w 2406317"/>
              <a:gd name="T7" fmla="*/ 5743324 h 1329063"/>
              <a:gd name="T8" fmla="*/ 0 w 2406317"/>
              <a:gd name="T9" fmla="*/ 2871666 h 13290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6317"/>
              <a:gd name="T16" fmla="*/ 0 h 1329063"/>
              <a:gd name="T17" fmla="*/ 2406317 w 2406317"/>
              <a:gd name="T18" fmla="*/ 1329063 h 13290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6317" h="1329063">
                <a:moveTo>
                  <a:pt x="0" y="664532"/>
                </a:moveTo>
                <a:cubicBezTo>
                  <a:pt x="0" y="297521"/>
                  <a:pt x="538673" y="0"/>
                  <a:pt x="1203159" y="0"/>
                </a:cubicBezTo>
                <a:cubicBezTo>
                  <a:pt x="1867645" y="0"/>
                  <a:pt x="2406318" y="297521"/>
                  <a:pt x="2406318" y="664532"/>
                </a:cubicBezTo>
                <a:cubicBezTo>
                  <a:pt x="2406318" y="1031543"/>
                  <a:pt x="1867645" y="1329064"/>
                  <a:pt x="1203159" y="1329064"/>
                </a:cubicBezTo>
                <a:cubicBezTo>
                  <a:pt x="538673" y="1329064"/>
                  <a:pt x="0" y="1031543"/>
                  <a:pt x="0" y="664532"/>
                </a:cubicBezTo>
                <a:close/>
              </a:path>
            </a:pathLst>
          </a:custGeom>
          <a:solidFill>
            <a:srgbClr val="E30B0B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72717" tIns="214957" rIns="372717" bIns="214957" anchor="ctr"/>
          <a:lstStyle/>
          <a:p>
            <a:pPr algn="ctr" defTabSz="711200" fontAlgn="auto">
              <a:lnSpc>
                <a:spcPct val="15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cs-CZ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OP PIK              2014 - 2020</a:t>
            </a:r>
            <a:endParaRPr lang="cs-CZ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Placeholder 2"/>
          <p:cNvSpPr txBox="1">
            <a:spLocks/>
          </p:cNvSpPr>
          <p:nvPr/>
        </p:nvSpPr>
        <p:spPr>
          <a:xfrm>
            <a:off x="3520866" y="3295650"/>
            <a:ext cx="2484437" cy="2379663"/>
          </a:xfrm>
          <a:prstGeom prst="rect">
            <a:avLst/>
          </a:prstGeom>
        </p:spPr>
        <p:txBody>
          <a:bodyPr lIns="0" tIns="360000" rIns="0" bIns="0">
            <a:normAutofit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Důraz na inovační podpory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+ podpora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VaV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ve firmách (Potenciál), spolupráce mezi terciární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sférou                         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a průmyslem</a:t>
            </a:r>
          </a:p>
        </p:txBody>
      </p:sp>
      <p:sp>
        <p:nvSpPr>
          <p:cNvPr id="33" name="Text Placeholder 2"/>
          <p:cNvSpPr txBox="1">
            <a:spLocks/>
          </p:cNvSpPr>
          <p:nvPr/>
        </p:nvSpPr>
        <p:spPr bwMode="auto">
          <a:xfrm>
            <a:off x="6375992" y="2705100"/>
            <a:ext cx="2460625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0" rIns="0" bIns="0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Důraz na znalostní ekonomiku,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spolupráci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VaV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inovačními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firmami a využívání nových forem podpory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Volný tvar 10"/>
          <p:cNvSpPr>
            <a:spLocks noChangeArrowheads="1"/>
          </p:cNvSpPr>
          <p:nvPr/>
        </p:nvSpPr>
        <p:spPr bwMode="auto">
          <a:xfrm rot="-1029596">
            <a:off x="2886075" y="2667000"/>
            <a:ext cx="366713" cy="457200"/>
          </a:xfrm>
          <a:custGeom>
            <a:avLst/>
            <a:gdLst>
              <a:gd name="T0" fmla="*/ 0 w 351637"/>
              <a:gd name="T1" fmla="*/ 91849 h 456987"/>
              <a:gd name="T2" fmla="*/ 291035 w 351637"/>
              <a:gd name="T3" fmla="*/ 91849 h 456987"/>
              <a:gd name="T4" fmla="*/ 291035 w 351637"/>
              <a:gd name="T5" fmla="*/ 0 h 456987"/>
              <a:gd name="T6" fmla="*/ 582067 w 351637"/>
              <a:gd name="T7" fmla="*/ 229616 h 456987"/>
              <a:gd name="T8" fmla="*/ 291035 w 351637"/>
              <a:gd name="T9" fmla="*/ 459228 h 456987"/>
              <a:gd name="T10" fmla="*/ 291035 w 351637"/>
              <a:gd name="T11" fmla="*/ 367383 h 456987"/>
              <a:gd name="T12" fmla="*/ 0 w 351637"/>
              <a:gd name="T13" fmla="*/ 367383 h 456987"/>
              <a:gd name="T14" fmla="*/ 0 w 351637"/>
              <a:gd name="T15" fmla="*/ 91849 h 4569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1637"/>
              <a:gd name="T25" fmla="*/ 0 h 456987"/>
              <a:gd name="T26" fmla="*/ 351637 w 351637"/>
              <a:gd name="T27" fmla="*/ 456987 h 4569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1637" h="456987">
                <a:moveTo>
                  <a:pt x="0" y="91397"/>
                </a:moveTo>
                <a:lnTo>
                  <a:pt x="175819" y="91397"/>
                </a:lnTo>
                <a:lnTo>
                  <a:pt x="175819" y="0"/>
                </a:lnTo>
                <a:lnTo>
                  <a:pt x="351637" y="228494"/>
                </a:lnTo>
                <a:lnTo>
                  <a:pt x="175819" y="456987"/>
                </a:lnTo>
                <a:lnTo>
                  <a:pt x="175819" y="365590"/>
                </a:lnTo>
                <a:lnTo>
                  <a:pt x="0" y="365590"/>
                </a:lnTo>
                <a:lnTo>
                  <a:pt x="0" y="91397"/>
                </a:lnTo>
                <a:close/>
              </a:path>
            </a:pathLst>
          </a:custGeom>
          <a:solidFill>
            <a:srgbClr val="13B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1" tIns="91397" rIns="105491" bIns="9139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35" name="Volný tvar 10"/>
          <p:cNvSpPr>
            <a:spLocks noChangeArrowheads="1"/>
          </p:cNvSpPr>
          <p:nvPr/>
        </p:nvSpPr>
        <p:spPr bwMode="auto">
          <a:xfrm rot="-1029596">
            <a:off x="5816600" y="2005013"/>
            <a:ext cx="366713" cy="457200"/>
          </a:xfrm>
          <a:custGeom>
            <a:avLst/>
            <a:gdLst>
              <a:gd name="T0" fmla="*/ 0 w 351637"/>
              <a:gd name="T1" fmla="*/ 91849 h 456987"/>
              <a:gd name="T2" fmla="*/ 291035 w 351637"/>
              <a:gd name="T3" fmla="*/ 91849 h 456987"/>
              <a:gd name="T4" fmla="*/ 291035 w 351637"/>
              <a:gd name="T5" fmla="*/ 0 h 456987"/>
              <a:gd name="T6" fmla="*/ 582067 w 351637"/>
              <a:gd name="T7" fmla="*/ 229616 h 456987"/>
              <a:gd name="T8" fmla="*/ 291035 w 351637"/>
              <a:gd name="T9" fmla="*/ 459228 h 456987"/>
              <a:gd name="T10" fmla="*/ 291035 w 351637"/>
              <a:gd name="T11" fmla="*/ 367383 h 456987"/>
              <a:gd name="T12" fmla="*/ 0 w 351637"/>
              <a:gd name="T13" fmla="*/ 367383 h 456987"/>
              <a:gd name="T14" fmla="*/ 0 w 351637"/>
              <a:gd name="T15" fmla="*/ 91849 h 4569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1637"/>
              <a:gd name="T25" fmla="*/ 0 h 456987"/>
              <a:gd name="T26" fmla="*/ 351637 w 351637"/>
              <a:gd name="T27" fmla="*/ 456987 h 4569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1637" h="456987">
                <a:moveTo>
                  <a:pt x="0" y="91397"/>
                </a:moveTo>
                <a:lnTo>
                  <a:pt x="175819" y="91397"/>
                </a:lnTo>
                <a:lnTo>
                  <a:pt x="175819" y="0"/>
                </a:lnTo>
                <a:lnTo>
                  <a:pt x="351637" y="228494"/>
                </a:lnTo>
                <a:lnTo>
                  <a:pt x="175819" y="456987"/>
                </a:lnTo>
                <a:lnTo>
                  <a:pt x="175819" y="365590"/>
                </a:lnTo>
                <a:lnTo>
                  <a:pt x="0" y="365590"/>
                </a:lnTo>
                <a:lnTo>
                  <a:pt x="0" y="91397"/>
                </a:lnTo>
                <a:close/>
              </a:path>
            </a:pathLst>
          </a:custGeom>
          <a:solidFill>
            <a:srgbClr val="004B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1" tIns="91397" rIns="105491" bIns="9139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36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txBody>
          <a:bodyPr/>
          <a:lstStyle/>
          <a:p>
            <a:r>
              <a:rPr lang="cs-CZ" sz="3200" dirty="0" smtClean="0"/>
              <a:t>Operační program Podnikání a inovace pro konkurenceschopnost</a:t>
            </a:r>
            <a:endParaRPr lang="cs-CZ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1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1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1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9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9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9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9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9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9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9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32" grpId="0"/>
      <p:bldP spid="33" grpId="0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Návrhy zaměření intervencí v prioritních osách OP PIK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tx2"/>
                </a:solidFill>
              </a:rPr>
              <a:t>Prioritní osa 1 „Rozvoj podnikání založený na podpoře výzkumu, vývoje a inovací“</a:t>
            </a:r>
          </a:p>
          <a:p>
            <a:r>
              <a:rPr lang="cs-CZ" dirty="0" err="1" smtClean="0">
                <a:cs typeface="Calibri" pitchFamily="34" charset="0"/>
              </a:rPr>
              <a:t>VaV</a:t>
            </a:r>
            <a:r>
              <a:rPr lang="cs-CZ" dirty="0" smtClean="0">
                <a:cs typeface="Calibri" pitchFamily="34" charset="0"/>
              </a:rPr>
              <a:t> </a:t>
            </a:r>
            <a:r>
              <a:rPr lang="cs-CZ" dirty="0">
                <a:cs typeface="Calibri" pitchFamily="34" charset="0"/>
              </a:rPr>
              <a:t>a inovace, spolupráce mezi veřejným, </a:t>
            </a:r>
            <a:r>
              <a:rPr lang="cs-CZ" dirty="0" smtClean="0">
                <a:cs typeface="Calibri" pitchFamily="34" charset="0"/>
              </a:rPr>
              <a:t>vzdělávacím, vědeckovýzkumným </a:t>
            </a:r>
            <a:r>
              <a:rPr lang="cs-CZ" dirty="0">
                <a:cs typeface="Calibri" pitchFamily="34" charset="0"/>
              </a:rPr>
              <a:t>a podnikatelským sektorem, zavádění inovací v podnicích, synergické vazby </a:t>
            </a:r>
            <a:r>
              <a:rPr lang="cs-CZ" sz="1800" dirty="0">
                <a:cs typeface="Calibri" pitchFamily="34" charset="0"/>
              </a:rPr>
              <a:t>(zejména s OP Výzkum, vývoj a </a:t>
            </a:r>
            <a:r>
              <a:rPr lang="cs-CZ" sz="1800" dirty="0" smtClean="0">
                <a:cs typeface="Calibri" pitchFamily="34" charset="0"/>
              </a:rPr>
              <a:t>vzdělávání)</a:t>
            </a:r>
          </a:p>
          <a:p>
            <a:endParaRPr lang="cs-CZ" dirty="0" smtClean="0">
              <a:cs typeface="Calibri" pitchFamily="34" charset="0"/>
            </a:endParaRPr>
          </a:p>
          <a:p>
            <a:r>
              <a:rPr lang="cs-CZ" dirty="0">
                <a:cs typeface="Calibri" pitchFamily="34" charset="0"/>
              </a:rPr>
              <a:t>z</a:t>
            </a:r>
            <a:r>
              <a:rPr lang="cs-CZ" dirty="0" smtClean="0">
                <a:cs typeface="Calibri" pitchFamily="34" charset="0"/>
              </a:rPr>
              <a:t>výšení </a:t>
            </a:r>
            <a:r>
              <a:rPr lang="cs-CZ" dirty="0">
                <a:cs typeface="Calibri" pitchFamily="34" charset="0"/>
              </a:rPr>
              <a:t>inovační výkonnosti </a:t>
            </a:r>
            <a:r>
              <a:rPr lang="cs-CZ" dirty="0" smtClean="0">
                <a:cs typeface="Calibri" pitchFamily="34" charset="0"/>
              </a:rPr>
              <a:t>podniků</a:t>
            </a:r>
          </a:p>
          <a:p>
            <a:r>
              <a:rPr lang="cs-CZ" dirty="0">
                <a:cs typeface="Calibri" pitchFamily="34" charset="0"/>
              </a:rPr>
              <a:t>z</a:t>
            </a:r>
            <a:r>
              <a:rPr lang="cs-CZ" dirty="0" smtClean="0">
                <a:cs typeface="Calibri" pitchFamily="34" charset="0"/>
              </a:rPr>
              <a:t>výšení </a:t>
            </a:r>
            <a:r>
              <a:rPr lang="cs-CZ" dirty="0">
                <a:cs typeface="Calibri" pitchFamily="34" charset="0"/>
              </a:rPr>
              <a:t>intenzity a využití výsledků průmyslového a experimentálního vývoje v rámci konceptu inteligentní </a:t>
            </a:r>
            <a:r>
              <a:rPr lang="cs-CZ" dirty="0" smtClean="0">
                <a:cs typeface="Calibri" pitchFamily="34" charset="0"/>
              </a:rPr>
              <a:t>specializace</a:t>
            </a:r>
          </a:p>
          <a:p>
            <a:r>
              <a:rPr lang="cs-CZ" dirty="0">
                <a:cs typeface="Calibri" pitchFamily="34" charset="0"/>
              </a:rPr>
              <a:t>r</a:t>
            </a:r>
            <a:r>
              <a:rPr lang="cs-CZ" dirty="0" smtClean="0">
                <a:cs typeface="Calibri" pitchFamily="34" charset="0"/>
              </a:rPr>
              <a:t>ozvoj </a:t>
            </a:r>
            <a:r>
              <a:rPr lang="cs-CZ" dirty="0">
                <a:cs typeface="Calibri" pitchFamily="34" charset="0"/>
              </a:rPr>
              <a:t>spolupráce mezi podnikatelským sektorem a veřejnými, vzdělávacími a vědecko-výzkumnými institucemi v duchu konceptu inteligentní </a:t>
            </a:r>
            <a:r>
              <a:rPr lang="cs-CZ" dirty="0" smtClean="0">
                <a:cs typeface="Calibri" pitchFamily="34" charset="0"/>
              </a:rPr>
              <a:t>specializace</a:t>
            </a:r>
          </a:p>
          <a:p>
            <a:r>
              <a:rPr lang="cs-CZ" dirty="0">
                <a:cs typeface="Calibri" pitchFamily="34" charset="0"/>
              </a:rPr>
              <a:t>z</a:t>
            </a:r>
            <a:r>
              <a:rPr lang="cs-CZ" dirty="0" smtClean="0">
                <a:cs typeface="Calibri" pitchFamily="34" charset="0"/>
              </a:rPr>
              <a:t>výšení </a:t>
            </a:r>
            <a:r>
              <a:rPr lang="cs-CZ" dirty="0">
                <a:cs typeface="Calibri" pitchFamily="34" charset="0"/>
              </a:rPr>
              <a:t>přístupu podnikatelských subjektů k rizikovému kapitálu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4829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Návrhy zaměření intervencí v prioritních osách OP PIK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tx2"/>
                </a:solidFill>
              </a:rPr>
              <a:t>Prioritní osa 2 „Rozvoj infrastruktury a služeb podporujících podnikání ve znalostní ekonomice a internacionalizace podnikání</a:t>
            </a:r>
            <a:r>
              <a:rPr lang="cs-CZ" dirty="0" smtClean="0"/>
              <a:t>“</a:t>
            </a:r>
          </a:p>
          <a:p>
            <a:r>
              <a:rPr lang="cs-CZ" dirty="0"/>
              <a:t>p</a:t>
            </a:r>
            <a:r>
              <a:rPr lang="cs-CZ" dirty="0" smtClean="0"/>
              <a:t>odnikatelská </a:t>
            </a:r>
            <a:r>
              <a:rPr lang="cs-CZ" dirty="0"/>
              <a:t>infrastruktura, zakládání a rozvoj </a:t>
            </a:r>
            <a:r>
              <a:rPr lang="cs-CZ" dirty="0" smtClean="0"/>
              <a:t>podniků, internacionalizace </a:t>
            </a:r>
            <a:r>
              <a:rPr lang="cs-CZ" dirty="0"/>
              <a:t>podnikání, partnerské sítě, sofistikované </a:t>
            </a:r>
            <a:r>
              <a:rPr lang="cs-CZ" dirty="0" smtClean="0"/>
              <a:t>poradenské služby</a:t>
            </a:r>
            <a:r>
              <a:rPr lang="cs-CZ" dirty="0"/>
              <a:t>, poskytování ICT služeb pro MSP, podpora </a:t>
            </a:r>
            <a:r>
              <a:rPr lang="cs-CZ" dirty="0" smtClean="0"/>
              <a:t>technického vzdělávání</a:t>
            </a:r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/>
              <a:t>zvýšení </a:t>
            </a:r>
            <a:r>
              <a:rPr lang="cs-CZ" dirty="0"/>
              <a:t>počtu nových podnikatelských subjektů a nových podnikatelských </a:t>
            </a:r>
            <a:r>
              <a:rPr lang="cs-CZ" dirty="0" smtClean="0"/>
              <a:t>záměrů</a:t>
            </a:r>
          </a:p>
          <a:p>
            <a:r>
              <a:rPr lang="cs-CZ" dirty="0"/>
              <a:t>z</a:t>
            </a:r>
            <a:r>
              <a:rPr lang="cs-CZ" dirty="0" smtClean="0"/>
              <a:t>ajištění </a:t>
            </a:r>
            <a:r>
              <a:rPr lang="cs-CZ" dirty="0"/>
              <a:t>kvalitní podnikatelské </a:t>
            </a:r>
            <a:r>
              <a:rPr lang="cs-CZ" dirty="0" smtClean="0"/>
              <a:t>infrastruktury</a:t>
            </a:r>
          </a:p>
          <a:p>
            <a:r>
              <a:rPr lang="cs-CZ" dirty="0"/>
              <a:t>r</a:t>
            </a:r>
            <a:r>
              <a:rPr lang="cs-CZ" dirty="0" smtClean="0"/>
              <a:t>ozšíření </a:t>
            </a:r>
            <a:r>
              <a:rPr lang="cs-CZ" dirty="0"/>
              <a:t>kvalitních služeb pro MSP podporujících jejich </a:t>
            </a:r>
            <a:r>
              <a:rPr lang="cs-CZ" dirty="0" smtClean="0"/>
              <a:t>mezinárodní konkurenceschopnost</a:t>
            </a:r>
            <a:r>
              <a:rPr lang="cs-CZ" dirty="0"/>
              <a:t>, zejména jejich marketingovou připravenost </a:t>
            </a:r>
            <a:r>
              <a:rPr lang="cs-CZ" dirty="0" smtClean="0"/>
              <a:t>a zapojení </a:t>
            </a:r>
            <a:r>
              <a:rPr lang="cs-CZ" dirty="0"/>
              <a:t>do globálních produkčních a partnerských </a:t>
            </a:r>
            <a:r>
              <a:rPr lang="cs-CZ" dirty="0" smtClean="0"/>
              <a:t>sítí</a:t>
            </a:r>
          </a:p>
          <a:p>
            <a:r>
              <a:rPr lang="cs-CZ" dirty="0"/>
              <a:t>r</a:t>
            </a:r>
            <a:r>
              <a:rPr lang="cs-CZ" dirty="0" smtClean="0"/>
              <a:t>ozvoj </a:t>
            </a:r>
            <a:r>
              <a:rPr lang="cs-CZ" dirty="0"/>
              <a:t>a využití stávající infrastruktury pro vzdělávání a rozvoj lidských zdrojů v podnikatelském sektoru včetně technického vzdělávání a podpory spolupráce firem s odbornými SŠ a </a:t>
            </a:r>
            <a:r>
              <a:rPr lang="cs-CZ" dirty="0" smtClean="0"/>
              <a:t>VŠ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1317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Návrhy zaměření intervencí v prioritních osách OP PIK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tx2"/>
                </a:solidFill>
              </a:rPr>
              <a:t>Prioritní osa 3 </a:t>
            </a:r>
            <a:r>
              <a:rPr lang="cs-CZ" b="1" dirty="0">
                <a:solidFill>
                  <a:schemeClr val="tx2"/>
                </a:solidFill>
                <a:cs typeface="Calibri" pitchFamily="34" charset="0"/>
              </a:rPr>
              <a:t>„Udržitelné hospodaření s energií a rozvoj </a:t>
            </a:r>
            <a:r>
              <a:rPr lang="cs-CZ" b="1" dirty="0" smtClean="0">
                <a:solidFill>
                  <a:schemeClr val="tx2"/>
                </a:solidFill>
                <a:cs typeface="Calibri" pitchFamily="34" charset="0"/>
              </a:rPr>
              <a:t>inovací v </a:t>
            </a:r>
            <a:r>
              <a:rPr lang="cs-CZ" b="1" dirty="0">
                <a:solidFill>
                  <a:schemeClr val="tx2"/>
                </a:solidFill>
                <a:cs typeface="Calibri" pitchFamily="34" charset="0"/>
              </a:rPr>
              <a:t>energetice“ </a:t>
            </a:r>
            <a:endParaRPr lang="cs-CZ" b="1" dirty="0" smtClean="0">
              <a:solidFill>
                <a:schemeClr val="tx2"/>
              </a:solidFill>
            </a:endParaRPr>
          </a:p>
          <a:p>
            <a:r>
              <a:rPr lang="cs-CZ" dirty="0">
                <a:cs typeface="Calibri" pitchFamily="34" charset="0"/>
              </a:rPr>
              <a:t>e</a:t>
            </a:r>
            <a:r>
              <a:rPr lang="cs-CZ" dirty="0" smtClean="0">
                <a:cs typeface="Calibri" pitchFamily="34" charset="0"/>
              </a:rPr>
              <a:t>nergetika </a:t>
            </a:r>
            <a:r>
              <a:rPr lang="cs-CZ" sz="1800" dirty="0">
                <a:cs typeface="Calibri" pitchFamily="34" charset="0"/>
              </a:rPr>
              <a:t>(snižování energetické náročnosti výroby, úspory energie, využití obnovitelných zdrojů energie a druhotných zdrojů energie, rozvoj a modernizace přenosových sítí, modernizace a rozvoj tepelných rozvodných zařízení, výzkum, vývoj a inovace  v energetice</a:t>
            </a:r>
            <a:r>
              <a:rPr lang="cs-CZ" sz="1800" dirty="0" smtClean="0">
                <a:cs typeface="Calibri" pitchFamily="34" charset="0"/>
              </a:rPr>
              <a:t>)</a:t>
            </a:r>
          </a:p>
          <a:p>
            <a:pPr marL="0" indent="0" algn="just">
              <a:spcBef>
                <a:spcPts val="480"/>
              </a:spcBef>
              <a:buNone/>
              <a:defRPr/>
            </a:pPr>
            <a:endParaRPr lang="cs-CZ" b="1" dirty="0" smtClean="0">
              <a:solidFill>
                <a:schemeClr val="tx2"/>
              </a:solidFill>
              <a:cs typeface="Calibri" pitchFamily="34" charset="0"/>
            </a:endParaRPr>
          </a:p>
          <a:p>
            <a:pPr marL="0" indent="0" algn="just">
              <a:spcBef>
                <a:spcPts val="480"/>
              </a:spcBef>
              <a:buNone/>
              <a:defRPr/>
            </a:pPr>
            <a:r>
              <a:rPr lang="cs-CZ" b="1" dirty="0" smtClean="0">
                <a:solidFill>
                  <a:schemeClr val="tx2"/>
                </a:solidFill>
                <a:cs typeface="Calibri" pitchFamily="34" charset="0"/>
              </a:rPr>
              <a:t>Prioritní </a:t>
            </a:r>
            <a:r>
              <a:rPr lang="cs-CZ" b="1" dirty="0">
                <a:solidFill>
                  <a:schemeClr val="tx2"/>
                </a:solidFill>
                <a:cs typeface="Calibri" pitchFamily="34" charset="0"/>
              </a:rPr>
              <a:t>osa 4 „Rozvoj vysokorychlostních přístupových sítí </a:t>
            </a:r>
            <a:r>
              <a:rPr lang="cs-CZ" b="1" dirty="0" smtClean="0">
                <a:solidFill>
                  <a:schemeClr val="tx2"/>
                </a:solidFill>
                <a:cs typeface="Calibri" pitchFamily="34" charset="0"/>
              </a:rPr>
              <a:t>k internetu </a:t>
            </a:r>
            <a:r>
              <a:rPr lang="cs-CZ" b="1" dirty="0">
                <a:solidFill>
                  <a:schemeClr val="tx2"/>
                </a:solidFill>
                <a:cs typeface="Calibri" pitchFamily="34" charset="0"/>
              </a:rPr>
              <a:t>a informačních a komunikačních technologií </a:t>
            </a:r>
            <a:r>
              <a:rPr lang="cs-CZ" b="1" dirty="0" smtClean="0">
                <a:solidFill>
                  <a:schemeClr val="tx2"/>
                </a:solidFill>
                <a:cs typeface="Calibri" pitchFamily="34" charset="0"/>
              </a:rPr>
              <a:t>“</a:t>
            </a:r>
            <a:endParaRPr lang="cs-CZ" dirty="0" smtClean="0">
              <a:cs typeface="Calibri" pitchFamily="34" charset="0"/>
            </a:endParaRPr>
          </a:p>
          <a:p>
            <a:r>
              <a:rPr lang="cs-CZ" dirty="0">
                <a:cs typeface="Calibri" pitchFamily="34" charset="0"/>
              </a:rPr>
              <a:t>s</a:t>
            </a:r>
            <a:r>
              <a:rPr lang="cs-CZ" dirty="0" smtClean="0">
                <a:cs typeface="Calibri" pitchFamily="34" charset="0"/>
              </a:rPr>
              <a:t>lužby </a:t>
            </a:r>
            <a:r>
              <a:rPr lang="cs-CZ" dirty="0">
                <a:cs typeface="Calibri" pitchFamily="34" charset="0"/>
              </a:rPr>
              <a:t>elektronických komunikací, přístup k </a:t>
            </a:r>
            <a:r>
              <a:rPr lang="cs-CZ" dirty="0" smtClean="0">
                <a:cs typeface="Calibri" pitchFamily="34" charset="0"/>
              </a:rPr>
              <a:t>vysokorychlostnímu internetu</a:t>
            </a:r>
            <a:r>
              <a:rPr lang="cs-CZ" dirty="0">
                <a:cs typeface="Calibri" pitchFamily="34" charset="0"/>
              </a:rPr>
              <a:t>, infrastruktura elektronických </a:t>
            </a:r>
            <a:r>
              <a:rPr lang="cs-CZ" dirty="0" smtClean="0">
                <a:cs typeface="Calibri" pitchFamily="34" charset="0"/>
              </a:rPr>
              <a:t>komunikací</a:t>
            </a:r>
          </a:p>
          <a:p>
            <a:r>
              <a:rPr lang="cs-CZ" dirty="0">
                <a:cs typeface="Calibri" pitchFamily="34" charset="0"/>
              </a:rPr>
              <a:t>z</a:t>
            </a:r>
            <a:r>
              <a:rPr lang="cs-CZ" dirty="0" smtClean="0">
                <a:cs typeface="Calibri" pitchFamily="34" charset="0"/>
              </a:rPr>
              <a:t>výšení </a:t>
            </a:r>
            <a:r>
              <a:rPr lang="cs-CZ" dirty="0">
                <a:cs typeface="Calibri" pitchFamily="34" charset="0"/>
              </a:rPr>
              <a:t>pokrytí vysokorychlostním přístupem k </a:t>
            </a:r>
            <a:r>
              <a:rPr lang="cs-CZ" dirty="0" smtClean="0">
                <a:cs typeface="Calibri" pitchFamily="34" charset="0"/>
              </a:rPr>
              <a:t>internetu</a:t>
            </a:r>
          </a:p>
          <a:p>
            <a:r>
              <a:rPr lang="cs-CZ" dirty="0">
                <a:cs typeface="Calibri" pitchFamily="34" charset="0"/>
              </a:rPr>
              <a:t>r</a:t>
            </a:r>
            <a:r>
              <a:rPr lang="cs-CZ" dirty="0" smtClean="0">
                <a:cs typeface="Calibri" pitchFamily="34" charset="0"/>
              </a:rPr>
              <a:t>ozvoj </a:t>
            </a:r>
            <a:r>
              <a:rPr lang="cs-CZ" dirty="0">
                <a:cs typeface="Calibri" pitchFamily="34" charset="0"/>
              </a:rPr>
              <a:t>nejmodernějších a pokročilých informačních a komunikačních technologií a podpora poskytování souvisejících sdílených služeb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4829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příprav</a:t>
            </a:r>
            <a:endParaRPr lang="cs-CZ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13690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331" y="1616877"/>
            <a:ext cx="26193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331" y="3095115"/>
            <a:ext cx="26193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ázek 4" descr="http://t0.gstatic.com/images?q=tbn:ANd9GcSJw061beu1gwXpfSOwkWCcowr2F3QQM7Bo8vu0N5tHCL7Odr7KdTh83A">
            <a:hlinkClick r:id="rId4"/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331" y="2564904"/>
            <a:ext cx="2571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4829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5536" y="2802584"/>
            <a:ext cx="5904656" cy="7399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Ing. Blanka Miksová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sz="1600" b="1" dirty="0"/>
              <a:t>+420 724 335 </a:t>
            </a:r>
            <a:r>
              <a:rPr lang="cs-CZ" sz="1600" b="1" dirty="0" smtClean="0"/>
              <a:t>117, blanka.miksova@czechinvest.org</a:t>
            </a:r>
            <a:endParaRPr lang="en-US" sz="1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Nový CzechInvest">
      <a:dk1>
        <a:srgbClr val="002D62"/>
      </a:dk1>
      <a:lt1>
        <a:srgbClr val="FFFFFF"/>
      </a:lt1>
      <a:dk2>
        <a:srgbClr val="C90000"/>
      </a:dk2>
      <a:lt2>
        <a:srgbClr val="BAC9D6"/>
      </a:lt2>
      <a:accent1>
        <a:srgbClr val="E51937"/>
      </a:accent1>
      <a:accent2>
        <a:srgbClr val="6C98AC"/>
      </a:accent2>
      <a:accent3>
        <a:srgbClr val="8E6B8A"/>
      </a:accent3>
      <a:accent4>
        <a:srgbClr val="619080"/>
      </a:accent4>
      <a:accent5>
        <a:srgbClr val="969D55"/>
      </a:accent5>
      <a:accent6>
        <a:srgbClr val="D99B3B"/>
      </a:accent6>
      <a:hlink>
        <a:srgbClr val="1C9AD2"/>
      </a:hlink>
      <a:folHlink>
        <a:srgbClr val="C0B02B"/>
      </a:folHlink>
    </a:clrScheme>
    <a:fontScheme name="CzechInv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545</Words>
  <Application>Microsoft Office PowerPoint</Application>
  <PresentationFormat>Předvádění na obrazovce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CzechInvest Agentura pro podporu podnikání a investic</vt:lpstr>
      <vt:lpstr>Dopady dokumentů EU na podporu podnikání v ČR</vt:lpstr>
      <vt:lpstr>Čeho chceme pro podnikatele dosáhnout</vt:lpstr>
      <vt:lpstr>Operační program Podnikání a inovace pro konkurenceschopnost</vt:lpstr>
      <vt:lpstr>Návrhy zaměření intervencí v prioritních osách OP PIK</vt:lpstr>
      <vt:lpstr>Návrhy zaměření intervencí v prioritních osách OP PIK</vt:lpstr>
      <vt:lpstr>Návrhy zaměření intervencí v prioritních osách OP PIK</vt:lpstr>
      <vt:lpstr>Harmonogram příprav</vt:lpstr>
      <vt:lpstr>Děkuji za pozornost.</vt:lpstr>
      <vt:lpstr>Agentura pro podporu podnikání a investic  Státní příspěvková organizace založena v roce 1992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odprezentuj.cz</dc:creator>
  <cp:lastModifiedBy>Menclová Petra</cp:lastModifiedBy>
  <cp:revision>85</cp:revision>
  <dcterms:created xsi:type="dcterms:W3CDTF">2012-06-20T14:31:06Z</dcterms:created>
  <dcterms:modified xsi:type="dcterms:W3CDTF">2013-04-18T15:29:06Z</dcterms:modified>
</cp:coreProperties>
</file>