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3" r:id="rId3"/>
    <p:sldId id="268" r:id="rId4"/>
    <p:sldId id="269" r:id="rId5"/>
    <p:sldId id="270" r:id="rId6"/>
    <p:sldId id="271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58" r:id="rId16"/>
    <p:sldId id="259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nclová Petra" initials="M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47" autoAdjust="0"/>
    <p:restoredTop sz="94660"/>
  </p:normalViewPr>
  <p:slideViewPr>
    <p:cSldViewPr>
      <p:cViewPr varScale="1">
        <p:scale>
          <a:sx n="69" d="100"/>
          <a:sy n="69" d="100"/>
        </p:scale>
        <p:origin x="-1554" y="-96"/>
      </p:cViewPr>
      <p:guideLst>
        <p:guide orient="horz" pos="799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79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467DB-3B19-4FAC-AE4D-02DEF3D26FFD}" type="datetimeFigureOut">
              <a:rPr lang="cs-CZ" smtClean="0"/>
              <a:pPr/>
              <a:t>25.4.2013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E496C-BF88-4859-8823-E34EFEF180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151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04031-0076-4F0E-B7CE-5F00F87E4A08}" type="datetimeFigureOut">
              <a:rPr lang="cs-CZ" smtClean="0"/>
              <a:pPr/>
              <a:t>25.4.2013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F5AF7-1ED0-47D6-9464-C1502F63EB1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3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5AF7-1ED0-47D6-9464-C1502F63EB1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612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cs-CZ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5AF7-1ED0-47D6-9464-C1502F63EB1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46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5AF7-1ED0-47D6-9464-C1502F63EB1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32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5AF7-1ED0-47D6-9464-C1502F63EB1D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382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5AF7-1ED0-47D6-9464-C1502F63EB1D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33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gi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2.gif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ek\Desktop\czi-sablona\grafika\prave-pruhy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3719" y="0"/>
            <a:ext cx="2240281" cy="6858000"/>
          </a:xfrm>
          <a:prstGeom prst="rect">
            <a:avLst/>
          </a:prstGeom>
          <a:noFill/>
        </p:spPr>
      </p:pic>
      <p:pic>
        <p:nvPicPr>
          <p:cNvPr id="1026" name="Picture 2" descr="C:\Users\Marek\Desktop\czi-sablona\grafika\centralni-vizua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690372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768" y="1513813"/>
            <a:ext cx="6190456" cy="1080120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2802584"/>
            <a:ext cx="5112568" cy="739952"/>
          </a:xfrm>
        </p:spPr>
        <p:txBody>
          <a:bodyPr>
            <a:normAutofit/>
          </a:bodyPr>
          <a:lstStyle>
            <a:lvl1pPr marL="0" indent="0" algn="l">
              <a:spcBef>
                <a:spcPts val="25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pic>
        <p:nvPicPr>
          <p:cNvPr id="1028" name="Picture 4" descr="C:\Users\Marek\Desktop\czi-sablona\grafika\mpo.gif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7447358" y="5849438"/>
            <a:ext cx="1229098" cy="581170"/>
          </a:xfrm>
          <a:prstGeom prst="rect">
            <a:avLst/>
          </a:prstGeom>
          <a:noFill/>
        </p:spPr>
      </p:pic>
      <p:pic>
        <p:nvPicPr>
          <p:cNvPr id="8" name="Picture 5" descr="C:\Users\Marek\Desktop\czi-sablona\grafika\czechinvest-logo.gif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7171036" y="282937"/>
            <a:ext cx="1721444" cy="8262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68761"/>
            <a:ext cx="8229600" cy="4608511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/>
              <a:pPr/>
              <a:t>25.4.2013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026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026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/>
              <a:pPr/>
              <a:t>25.4.2013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392487"/>
          </a:xfrm>
        </p:spPr>
        <p:txBody>
          <a:bodyPr/>
          <a:lstStyle>
            <a:lvl2pPr marL="714375" indent="-257175">
              <a:buFont typeface="Wingdings" pitchFamily="2" charset="2"/>
              <a:buChar char="§"/>
              <a:tabLst/>
              <a:defRPr/>
            </a:lvl2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/>
              <a:pPr/>
              <a:t>25.4.2013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12022" y="274638"/>
            <a:ext cx="1808450" cy="850106"/>
          </a:xfrm>
        </p:spPr>
        <p:txBody>
          <a:bodyPr/>
          <a:lstStyle>
            <a:lvl1pPr>
              <a:defRPr sz="2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20272" y="1268761"/>
            <a:ext cx="1800200" cy="4392487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1600"/>
            </a:lvl1pPr>
            <a:lvl2pPr marL="714375" indent="-257175">
              <a:buFont typeface="Wingdings" pitchFamily="2" charset="2"/>
              <a:buChar char="§"/>
              <a:tabLst/>
              <a:defRPr/>
            </a:lvl2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/>
              <a:pPr/>
              <a:t>25.4.2013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904800" cy="616585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ek\Desktop\czi-sablona\grafika\centralni-vizual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568"/>
            <a:ext cx="6903720" cy="393192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68313" y="4221089"/>
            <a:ext cx="6153943" cy="576063"/>
          </a:xfrm>
        </p:spPr>
        <p:txBody>
          <a:bodyPr anchor="t"/>
          <a:lstStyle>
            <a:lvl1pPr algn="l">
              <a:defRPr sz="3200" b="0" cap="none" baseline="0"/>
            </a:lvl1pPr>
          </a:lstStyle>
          <a:p>
            <a:r>
              <a:rPr lang="cs-CZ" dirty="0" smtClean="0"/>
              <a:t>Klepnutím lze upravit nadpis.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13" y="4797152"/>
            <a:ext cx="6153943" cy="4018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/>
              <a:pPr/>
              <a:t>25.4.2013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Picture 3" descr="C:\Users\Marek\Desktop\czi-sablona\grafika\prave-pruhy.gi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903719" y="3021558"/>
            <a:ext cx="2240281" cy="497205"/>
          </a:xfrm>
          <a:prstGeom prst="rect">
            <a:avLst/>
          </a:prstGeom>
          <a:noFill/>
        </p:spPr>
      </p:pic>
      <p:pic>
        <p:nvPicPr>
          <p:cNvPr id="9" name="Picture 5" descr="C:\Users\Marek\Desktop\czi-sablona\grafika\czechinvest-logo.gif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7171036" y="282937"/>
            <a:ext cx="1721444" cy="8262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g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ek\Desktop\czi-sablona\grafika\logoslide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41005" cy="6858000"/>
          </a:xfrm>
          <a:prstGeom prst="rect">
            <a:avLst/>
          </a:prstGeom>
          <a:noFill/>
        </p:spPr>
      </p:pic>
      <p:pic>
        <p:nvPicPr>
          <p:cNvPr id="2051" name="Picture 3" descr="C:\Users\Marek\Desktop\czi-sablona\grafika\centralni-vizual-leva-cast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1005" y="0"/>
            <a:ext cx="1102995" cy="685800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03848" y="1513813"/>
            <a:ext cx="4752528" cy="1080120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60032" y="2833064"/>
            <a:ext cx="3096344" cy="686994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pic>
        <p:nvPicPr>
          <p:cNvPr id="1028" name="Picture 4" descr="C:\Users\Marek\Desktop\czi-sablona\grafika\mpo.gif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709684" y="5746306"/>
            <a:ext cx="1270028" cy="600526"/>
          </a:xfrm>
          <a:prstGeom prst="rect">
            <a:avLst/>
          </a:prstGeom>
          <a:noFill/>
        </p:spPr>
      </p:pic>
      <p:pic>
        <p:nvPicPr>
          <p:cNvPr id="1029" name="Picture 5" descr="C:\Users\Marek\Desktop\czi-sablona\grafika\czechinvest-logo.gif"/>
          <p:cNvPicPr>
            <a:picLocks noChangeAspect="1" noChangeArrowheads="1"/>
          </p:cNvPicPr>
          <p:nvPr userDrawn="1"/>
        </p:nvPicPr>
        <p:blipFill>
          <a:blip r:embed="rId5" cstate="print"/>
          <a:srcRect b="16667"/>
          <a:stretch>
            <a:fillRect/>
          </a:stretch>
        </p:blipFill>
        <p:spPr bwMode="auto">
          <a:xfrm>
            <a:off x="755576" y="1700808"/>
            <a:ext cx="1800199" cy="720080"/>
          </a:xfrm>
          <a:prstGeom prst="rect">
            <a:avLst/>
          </a:prstGeom>
          <a:noFill/>
        </p:spPr>
      </p:pic>
      <p:pic>
        <p:nvPicPr>
          <p:cNvPr id="2052" name="Picture 4" descr="C:\Users\Marek\Desktop\czi-sablona\grafika\eu.gif"/>
          <p:cNvPicPr>
            <a:picLocks noChangeAspect="1" noChangeArrowheads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2657242" y="5844639"/>
            <a:ext cx="2730345" cy="418291"/>
          </a:xfrm>
          <a:prstGeom prst="rect">
            <a:avLst/>
          </a:prstGeom>
          <a:noFill/>
        </p:spPr>
      </p:pic>
      <p:pic>
        <p:nvPicPr>
          <p:cNvPr id="2053" name="Picture 5" descr="C:\Users\Marek\Desktop\czi-sablona\grafika\oppi.gif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5848697"/>
            <a:ext cx="1275427" cy="4140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1"/>
            <a:ext cx="4038600" cy="46085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68761"/>
            <a:ext cx="4038600" cy="46085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/>
              <a:pPr/>
              <a:t>25.4.2013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988841"/>
            <a:ext cx="4040188" cy="388843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988841"/>
            <a:ext cx="4041775" cy="388843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/>
              <a:pPr/>
              <a:t>25.4.2013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/>
              <a:pPr/>
              <a:t>25.4.2013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/>
              <a:pPr/>
              <a:t>25.4.2013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rek\Desktop\czi-sablona\grafika\centralni-vizual.jp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1" y="6165894"/>
            <a:ext cx="6903720" cy="691515"/>
          </a:xfrm>
          <a:prstGeom prst="rect">
            <a:avLst/>
          </a:prstGeom>
          <a:noFill/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99592" y="6441479"/>
            <a:ext cx="720080" cy="190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95C65116-99B5-4C7A-8681-B5B9ED2B59C3}" type="datetimeFigureOut">
              <a:rPr lang="cs-CZ" smtClean="0"/>
              <a:pPr/>
              <a:t>25.4.2013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1681" y="6441479"/>
            <a:ext cx="4176464" cy="190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940152" y="6440636"/>
            <a:ext cx="864096" cy="190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CA62AFFC-5550-4FFC-8998-E535BEA4B09F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5" descr="C:\Users\Marek\Desktop\czi-sablona\grafika\czechinvest-logo.gif"/>
          <p:cNvPicPr>
            <a:picLocks noChangeAspect="1" noChangeArrowheads="1"/>
          </p:cNvPicPr>
          <p:nvPr userDrawn="1"/>
        </p:nvPicPr>
        <p:blipFill>
          <a:blip r:embed="rId14" cstate="print"/>
          <a:srcRect b="14498"/>
          <a:stretch>
            <a:fillRect/>
          </a:stretch>
        </p:blipFill>
        <p:spPr bwMode="auto">
          <a:xfrm>
            <a:off x="7452320" y="6218262"/>
            <a:ext cx="1158876" cy="47561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57175" algn="l" defTabSz="914400" rtl="0" eaLnBrk="1" latinLnBrk="0" hangingPunct="1">
        <a:spcBef>
          <a:spcPct val="200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768" y="1513813"/>
            <a:ext cx="8350696" cy="1080120"/>
          </a:xfrm>
        </p:spPr>
        <p:txBody>
          <a:bodyPr/>
          <a:lstStyle/>
          <a:p>
            <a:r>
              <a:rPr lang="cs-CZ" sz="3200" dirty="0" smtClean="0"/>
              <a:t>Operační program Podnikání a inovace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doporučení pro další programové období, vzorové projekty</a:t>
            </a:r>
            <a:endParaRPr lang="en-US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2802584"/>
            <a:ext cx="7488832" cy="739952"/>
          </a:xfrm>
        </p:spPr>
        <p:txBody>
          <a:bodyPr>
            <a:noAutofit/>
          </a:bodyPr>
          <a:lstStyle/>
          <a:p>
            <a:r>
              <a:rPr lang="cs-CZ" sz="1800" dirty="0" smtClean="0"/>
              <a:t>Ing. Renata Kořínková |  </a:t>
            </a:r>
            <a:r>
              <a:rPr lang="cs-CZ" sz="1200" dirty="0" smtClean="0"/>
              <a:t>vedoucí oddělení koordinace Strukturálních fondů</a:t>
            </a:r>
          </a:p>
          <a:p>
            <a:r>
              <a:rPr lang="cs-CZ" dirty="0" smtClean="0"/>
              <a:t>Brno, 22. duben 2013</a:t>
            </a:r>
            <a:endParaRPr lang="cs-CZ" sz="1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platbu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752527"/>
          </a:xfrm>
        </p:spPr>
        <p:txBody>
          <a:bodyPr>
            <a:noAutofit/>
          </a:bodyPr>
          <a:lstStyle/>
          <a:p>
            <a:r>
              <a:rPr lang="cs-CZ" sz="1600" dirty="0"/>
              <a:t>n</a:t>
            </a:r>
            <a:r>
              <a:rPr lang="cs-CZ" sz="1600" dirty="0" smtClean="0"/>
              <a:t>edodání </a:t>
            </a:r>
            <a:r>
              <a:rPr lang="cs-CZ" sz="1600" dirty="0"/>
              <a:t>povinných </a:t>
            </a:r>
            <a:r>
              <a:rPr lang="cs-CZ" sz="1600" dirty="0" smtClean="0"/>
              <a:t>příloh</a:t>
            </a:r>
            <a:endParaRPr lang="cs-CZ" sz="1600" dirty="0" smtClean="0">
              <a:solidFill>
                <a:schemeClr val="tx2"/>
              </a:solidFill>
            </a:endParaRPr>
          </a:p>
          <a:p>
            <a:r>
              <a:rPr lang="cs-CZ" sz="1600" dirty="0"/>
              <a:t>c</a:t>
            </a:r>
            <a:r>
              <a:rPr lang="cs-CZ" sz="1600" dirty="0" smtClean="0"/>
              <a:t>hybí </a:t>
            </a:r>
            <a:r>
              <a:rPr lang="cs-CZ" sz="1600" dirty="0"/>
              <a:t>fotodokumentace prokazující splnění povinné </a:t>
            </a:r>
            <a:r>
              <a:rPr lang="cs-CZ" sz="1600" dirty="0" smtClean="0"/>
              <a:t>publicity</a:t>
            </a:r>
          </a:p>
          <a:p>
            <a:r>
              <a:rPr lang="cs-CZ" sz="1600" dirty="0"/>
              <a:t>c</a:t>
            </a:r>
            <a:r>
              <a:rPr lang="cs-CZ" sz="1600" dirty="0" smtClean="0"/>
              <a:t>hybné </a:t>
            </a:r>
            <a:r>
              <a:rPr lang="cs-CZ" sz="1600" dirty="0"/>
              <a:t>zařazení  pořizovaného majetku do rozpočtových </a:t>
            </a:r>
            <a:r>
              <a:rPr lang="cs-CZ" sz="1600" dirty="0" smtClean="0"/>
              <a:t>položek</a:t>
            </a:r>
            <a:endParaRPr lang="cs-CZ" sz="1600" dirty="0" smtClean="0">
              <a:solidFill>
                <a:schemeClr val="tx2"/>
              </a:solidFill>
            </a:endParaRPr>
          </a:p>
          <a:p>
            <a:r>
              <a:rPr lang="cs-CZ" sz="1600" dirty="0"/>
              <a:t>n</a:t>
            </a:r>
            <a:r>
              <a:rPr lang="cs-CZ" sz="1600" dirty="0" smtClean="0"/>
              <a:t>árokování </a:t>
            </a:r>
            <a:r>
              <a:rPr lang="cs-CZ" sz="1600" dirty="0"/>
              <a:t>nezpůsobilých </a:t>
            </a:r>
            <a:r>
              <a:rPr lang="cs-CZ" sz="1600" dirty="0" smtClean="0"/>
              <a:t>výdajů</a:t>
            </a:r>
          </a:p>
          <a:p>
            <a:pPr lvl="1"/>
            <a:r>
              <a:rPr lang="cs-CZ" sz="1400" dirty="0"/>
              <a:t>p</a:t>
            </a:r>
            <a:r>
              <a:rPr lang="cs-CZ" sz="1400" dirty="0" smtClean="0"/>
              <a:t>ořizovaný </a:t>
            </a:r>
            <a:r>
              <a:rPr lang="cs-CZ" sz="1400" dirty="0"/>
              <a:t>majetek není v souladu s podnikatelským </a:t>
            </a:r>
            <a:r>
              <a:rPr lang="cs-CZ" sz="1400" dirty="0" smtClean="0"/>
              <a:t>záměrem</a:t>
            </a:r>
          </a:p>
          <a:p>
            <a:pPr lvl="1"/>
            <a:r>
              <a:rPr lang="cs-CZ" sz="1400" dirty="0"/>
              <a:t>p</a:t>
            </a:r>
            <a:r>
              <a:rPr lang="cs-CZ" sz="1400" dirty="0" smtClean="0"/>
              <a:t>ořízení </a:t>
            </a:r>
            <a:r>
              <a:rPr lang="cs-CZ" sz="1400" dirty="0"/>
              <a:t>majetku před datem </a:t>
            </a:r>
            <a:r>
              <a:rPr lang="cs-CZ" sz="1400" dirty="0" smtClean="0"/>
              <a:t>přijatelnosti</a:t>
            </a:r>
          </a:p>
          <a:p>
            <a:r>
              <a:rPr lang="cs-CZ" sz="1600" dirty="0"/>
              <a:t>n</a:t>
            </a:r>
            <a:r>
              <a:rPr lang="cs-CZ" sz="1600" dirty="0" smtClean="0"/>
              <a:t>edodání </a:t>
            </a:r>
            <a:r>
              <a:rPr lang="cs-CZ" sz="1600" dirty="0"/>
              <a:t>znaleckého </a:t>
            </a:r>
            <a:r>
              <a:rPr lang="cs-CZ" sz="1600" dirty="0" smtClean="0"/>
              <a:t>posudku</a:t>
            </a:r>
          </a:p>
          <a:p>
            <a:pPr lvl="1"/>
            <a:r>
              <a:rPr lang="cs-CZ" sz="1400" dirty="0"/>
              <a:t>p</a:t>
            </a:r>
            <a:r>
              <a:rPr lang="cs-CZ" sz="1400" dirty="0" smtClean="0"/>
              <a:t>latí </a:t>
            </a:r>
            <a:r>
              <a:rPr lang="cs-CZ" sz="1400" dirty="0"/>
              <a:t>zejména pro dodávky od spřízněných subjektů a pro specifické druhy nákladů dle příslušného programu (např. práva duševního </a:t>
            </a:r>
            <a:r>
              <a:rPr lang="cs-CZ" sz="1400" dirty="0" smtClean="0"/>
              <a:t>vlastnictví)</a:t>
            </a:r>
          </a:p>
          <a:p>
            <a:r>
              <a:rPr lang="cs-CZ" sz="1600" dirty="0"/>
              <a:t>n</a:t>
            </a:r>
            <a:r>
              <a:rPr lang="cs-CZ" sz="1600" dirty="0" smtClean="0"/>
              <a:t>edodání </a:t>
            </a:r>
            <a:r>
              <a:rPr lang="cs-CZ" sz="1600" dirty="0"/>
              <a:t>Monitorovacích </a:t>
            </a:r>
            <a:r>
              <a:rPr lang="cs-CZ" sz="1600" dirty="0" smtClean="0"/>
              <a:t>zpráv</a:t>
            </a:r>
          </a:p>
          <a:p>
            <a:r>
              <a:rPr lang="cs-CZ" sz="1600" dirty="0"/>
              <a:t>d</a:t>
            </a:r>
            <a:r>
              <a:rPr lang="cs-CZ" sz="1600" dirty="0" smtClean="0"/>
              <a:t>okládání úhrad</a:t>
            </a:r>
          </a:p>
          <a:p>
            <a:pPr lvl="1"/>
            <a:r>
              <a:rPr lang="cs-CZ" sz="1400" dirty="0"/>
              <a:t>p</a:t>
            </a:r>
            <a:r>
              <a:rPr lang="cs-CZ" sz="1400" dirty="0" smtClean="0"/>
              <a:t>ři </a:t>
            </a:r>
            <a:r>
              <a:rPr lang="cs-CZ" sz="1400" dirty="0"/>
              <a:t>dokládání úhrad účetních dokladů je nutné prokázat jasnou vazbu mezi úhradou a </a:t>
            </a:r>
            <a:r>
              <a:rPr lang="cs-CZ" sz="1400" dirty="0" smtClean="0"/>
              <a:t>relevantním účetním dokladem</a:t>
            </a:r>
          </a:p>
          <a:p>
            <a:r>
              <a:rPr lang="cs-CZ" sz="1600" dirty="0"/>
              <a:t>c</a:t>
            </a:r>
            <a:r>
              <a:rPr lang="cs-CZ" sz="1600" dirty="0" smtClean="0"/>
              <a:t>hybný </a:t>
            </a:r>
            <a:r>
              <a:rPr lang="cs-CZ" sz="1600" dirty="0"/>
              <a:t>podpis dokumentu </a:t>
            </a:r>
            <a:r>
              <a:rPr lang="cs-CZ" sz="1600" dirty="0" err="1" smtClean="0"/>
              <a:t>Žopl</a:t>
            </a:r>
            <a:r>
              <a:rPr lang="cs-CZ" sz="1600" dirty="0" smtClean="0"/>
              <a:t> </a:t>
            </a:r>
            <a:r>
              <a:rPr lang="cs-CZ" sz="1400" dirty="0" smtClean="0"/>
              <a:t>(musí </a:t>
            </a:r>
            <a:r>
              <a:rPr lang="cs-CZ" sz="1400" dirty="0"/>
              <a:t>být v souladu s postupem uvedeným v OR nebo je nutné doložit plnou moc</a:t>
            </a:r>
            <a:r>
              <a:rPr lang="cs-CZ" sz="1400" dirty="0" smtClean="0"/>
              <a:t>)</a:t>
            </a:r>
          </a:p>
          <a:p>
            <a:r>
              <a:rPr lang="cs-CZ" sz="1600" dirty="0"/>
              <a:t>f</a:t>
            </a:r>
            <a:r>
              <a:rPr lang="cs-CZ" sz="1600" dirty="0" smtClean="0"/>
              <a:t>ormální </a:t>
            </a:r>
            <a:r>
              <a:rPr lang="cs-CZ" sz="1600" dirty="0"/>
              <a:t>chyby v žádosti o </a:t>
            </a:r>
            <a:r>
              <a:rPr lang="cs-CZ" sz="1600" dirty="0" smtClean="0"/>
              <a:t>platbu </a:t>
            </a:r>
            <a:r>
              <a:rPr lang="cs-CZ" sz="1400" dirty="0" smtClean="0"/>
              <a:t>(chybné </a:t>
            </a:r>
            <a:r>
              <a:rPr lang="cs-CZ" sz="1400" dirty="0"/>
              <a:t>číslo účtu, špatné zápisy dokladů</a:t>
            </a:r>
            <a:r>
              <a:rPr lang="cs-CZ" sz="1400" dirty="0" smtClean="0"/>
              <a:t>)</a:t>
            </a:r>
          </a:p>
          <a:p>
            <a:r>
              <a:rPr lang="cs-CZ" sz="1600" dirty="0">
                <a:solidFill>
                  <a:schemeClr val="tx2"/>
                </a:solidFill>
              </a:rPr>
              <a:t>p</a:t>
            </a:r>
            <a:r>
              <a:rPr lang="cs-CZ" sz="1600" dirty="0" smtClean="0">
                <a:solidFill>
                  <a:schemeClr val="tx2"/>
                </a:solidFill>
              </a:rPr>
              <a:t>ovinnost </a:t>
            </a:r>
            <a:r>
              <a:rPr lang="cs-CZ" sz="1600" dirty="0"/>
              <a:t>podat </a:t>
            </a:r>
            <a:r>
              <a:rPr lang="cs-CZ" sz="1600" dirty="0" err="1"/>
              <a:t>Žopl</a:t>
            </a:r>
            <a:r>
              <a:rPr lang="cs-CZ" sz="1600" dirty="0"/>
              <a:t> po ukončení projektu do 6 </a:t>
            </a:r>
            <a:r>
              <a:rPr lang="cs-CZ" sz="1600" dirty="0" smtClean="0"/>
              <a:t>měsíců </a:t>
            </a:r>
            <a:r>
              <a:rPr lang="cs-CZ" sz="1400" dirty="0" smtClean="0"/>
              <a:t>(odstranit </a:t>
            </a:r>
            <a:r>
              <a:rPr lang="cs-CZ" sz="1400" dirty="0"/>
              <a:t>všechny nedostatky do 3 měsíců od doručení výzvy</a:t>
            </a:r>
            <a:r>
              <a:rPr lang="cs-CZ" sz="1400" dirty="0" smtClean="0"/>
              <a:t>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34063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</a:t>
            </a:r>
            <a:r>
              <a:rPr lang="cs-CZ" dirty="0" smtClean="0"/>
              <a:t>íst dokumenty</a:t>
            </a:r>
            <a:br>
              <a:rPr lang="cs-CZ" dirty="0" smtClean="0"/>
            </a:br>
            <a:r>
              <a:rPr lang="cs-CZ" sz="1800" dirty="0"/>
              <a:t>(Výzva a její přílohy, Pokyny, </a:t>
            </a:r>
            <a:r>
              <a:rPr lang="cs-CZ" sz="1800" dirty="0">
                <a:solidFill>
                  <a:schemeClr val="tx2"/>
                </a:solidFill>
              </a:rPr>
              <a:t>Podmínky!</a:t>
            </a:r>
            <a:r>
              <a:rPr lang="cs-CZ" sz="1800" dirty="0"/>
              <a:t>, nástěnku v </a:t>
            </a:r>
            <a:r>
              <a:rPr lang="cs-CZ" sz="1800" dirty="0" err="1"/>
              <a:t>eAccountu</a:t>
            </a:r>
            <a:r>
              <a:rPr lang="cs-CZ" sz="1800" dirty="0" smtClean="0"/>
              <a:t>)</a:t>
            </a:r>
          </a:p>
          <a:p>
            <a:r>
              <a:rPr lang="cs-CZ" dirty="0"/>
              <a:t>z</a:t>
            </a:r>
            <a:r>
              <a:rPr lang="cs-CZ" dirty="0" smtClean="0"/>
              <a:t>ávazné ukazatele</a:t>
            </a:r>
          </a:p>
          <a:p>
            <a:r>
              <a:rPr lang="cs-CZ" dirty="0"/>
              <a:t>d</a:t>
            </a:r>
            <a:r>
              <a:rPr lang="cs-CZ" dirty="0" smtClean="0"/>
              <a:t>održovat lhůty</a:t>
            </a:r>
          </a:p>
          <a:p>
            <a:r>
              <a:rPr lang="cs-CZ" dirty="0"/>
              <a:t>z</a:t>
            </a:r>
            <a:r>
              <a:rPr lang="cs-CZ" dirty="0" smtClean="0"/>
              <a:t>měny </a:t>
            </a:r>
            <a:r>
              <a:rPr lang="cs-CZ" dirty="0"/>
              <a:t>řešit </a:t>
            </a:r>
            <a:r>
              <a:rPr lang="cs-CZ" dirty="0" smtClean="0"/>
              <a:t>včas</a:t>
            </a:r>
          </a:p>
          <a:p>
            <a:r>
              <a:rPr lang="cs-CZ" dirty="0"/>
              <a:t>z</a:t>
            </a:r>
            <a:r>
              <a:rPr lang="cs-CZ" dirty="0" smtClean="0"/>
              <a:t>volit </a:t>
            </a:r>
            <a:r>
              <a:rPr lang="cs-CZ" dirty="0"/>
              <a:t>ve firmě projektového </a:t>
            </a:r>
            <a:r>
              <a:rPr lang="cs-CZ" dirty="0" smtClean="0"/>
              <a:t>manažera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Aktualizace příloh </a:t>
            </a:r>
            <a:r>
              <a:rPr lang="cs-CZ" dirty="0" smtClean="0">
                <a:solidFill>
                  <a:schemeClr val="tx2"/>
                </a:solidFill>
              </a:rPr>
              <a:t>Podmínek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říjemci </a:t>
            </a:r>
            <a:r>
              <a:rPr lang="cs-CZ" dirty="0"/>
              <a:t>dotace se často neřídí přílohami Podmínek, které podepsali či které jsou relevantní pro příslušný úkon, ale aktuálně platnými či naopak starými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063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221088"/>
            <a:ext cx="6153943" cy="576063"/>
          </a:xfrm>
        </p:spPr>
        <p:txBody>
          <a:bodyPr/>
          <a:lstStyle/>
          <a:p>
            <a:r>
              <a:rPr lang="cs-CZ" dirty="0" smtClean="0"/>
              <a:t>Úspěšné projekty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611560" y="4797151"/>
            <a:ext cx="6153943" cy="401836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3216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Nemovitosti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2300" b="1" dirty="0">
                <a:solidFill>
                  <a:schemeClr val="tx2"/>
                </a:solidFill>
              </a:rPr>
              <a:t>CSK AGRO </a:t>
            </a:r>
            <a:r>
              <a:rPr lang="cs-CZ" sz="2300" b="1" dirty="0" smtClean="0">
                <a:solidFill>
                  <a:schemeClr val="tx2"/>
                </a:solidFill>
              </a:rPr>
              <a:t>s.r.o.</a:t>
            </a:r>
          </a:p>
          <a:p>
            <a:pPr>
              <a:buNone/>
            </a:pPr>
            <a:r>
              <a:rPr lang="cs-CZ" sz="2300" b="1" dirty="0" smtClean="0">
                <a:solidFill>
                  <a:schemeClr val="tx2"/>
                </a:solidFill>
              </a:rPr>
              <a:t>	Nákup </a:t>
            </a:r>
            <a:r>
              <a:rPr lang="cs-CZ" sz="2300" b="1" dirty="0">
                <a:solidFill>
                  <a:schemeClr val="tx2"/>
                </a:solidFill>
              </a:rPr>
              <a:t>a </a:t>
            </a:r>
            <a:r>
              <a:rPr lang="cs-CZ" sz="2300" b="1" dirty="0" smtClean="0">
                <a:solidFill>
                  <a:schemeClr val="tx2"/>
                </a:solidFill>
              </a:rPr>
              <a:t>rekonstrukce opravárenské </a:t>
            </a:r>
            <a:r>
              <a:rPr lang="cs-CZ" sz="2300" b="1" dirty="0">
                <a:solidFill>
                  <a:schemeClr val="tx2"/>
                </a:solidFill>
              </a:rPr>
              <a:t>haly </a:t>
            </a:r>
            <a:r>
              <a:rPr lang="cs-CZ" sz="2300" b="1" dirty="0" smtClean="0">
                <a:solidFill>
                  <a:schemeClr val="tx2"/>
                </a:solidFill>
              </a:rPr>
              <a:t>pro zemědělské a speciální stroje</a:t>
            </a:r>
          </a:p>
          <a:p>
            <a:pPr>
              <a:buNone/>
            </a:pPr>
            <a:r>
              <a:rPr lang="cs-CZ" b="1" dirty="0" smtClean="0"/>
              <a:t>Místo realizace:</a:t>
            </a:r>
            <a:br>
              <a:rPr lang="cs-CZ" b="1" dirty="0" smtClean="0"/>
            </a:br>
            <a:r>
              <a:rPr lang="cs-CZ" dirty="0" smtClean="0"/>
              <a:t>Přeštice (Plzeňský </a:t>
            </a:r>
            <a:r>
              <a:rPr lang="cs-CZ" dirty="0"/>
              <a:t>kraj</a:t>
            </a:r>
            <a:r>
              <a:rPr lang="cs-CZ" dirty="0" smtClean="0"/>
              <a:t>)</a:t>
            </a:r>
            <a:endParaRPr lang="cs-CZ" b="1" dirty="0" smtClean="0"/>
          </a:p>
          <a:p>
            <a:pPr>
              <a:buNone/>
            </a:pPr>
            <a:r>
              <a:rPr lang="cs-CZ" b="1" dirty="0" smtClean="0"/>
              <a:t>Cíl projektu:</a:t>
            </a:r>
            <a:br>
              <a:rPr lang="cs-CZ" b="1" dirty="0" smtClean="0"/>
            </a:br>
            <a:r>
              <a:rPr lang="cs-CZ" dirty="0" smtClean="0"/>
              <a:t>Vybudování kvalitního</a:t>
            </a:r>
            <a:br>
              <a:rPr lang="cs-CZ" dirty="0" smtClean="0"/>
            </a:br>
            <a:r>
              <a:rPr lang="cs-CZ" dirty="0" smtClean="0"/>
              <a:t>výrobního </a:t>
            </a:r>
            <a:r>
              <a:rPr lang="cs-CZ" dirty="0"/>
              <a:t>zázemí, čímž </a:t>
            </a:r>
            <a:r>
              <a:rPr lang="cs-CZ" dirty="0" smtClean="0"/>
              <a:t>dojde</a:t>
            </a:r>
            <a:br>
              <a:rPr lang="cs-CZ" dirty="0" smtClean="0"/>
            </a:br>
            <a:r>
              <a:rPr lang="cs-CZ" dirty="0" smtClean="0"/>
              <a:t>k vytvoření efektivních podmínek</a:t>
            </a:r>
            <a:br>
              <a:rPr lang="cs-CZ" dirty="0" smtClean="0"/>
            </a:br>
            <a:r>
              <a:rPr lang="cs-CZ" dirty="0" smtClean="0"/>
              <a:t>pro opravárenskou činnost firmy</a:t>
            </a:r>
            <a:br>
              <a:rPr lang="cs-CZ" dirty="0" smtClean="0"/>
            </a:br>
            <a:r>
              <a:rPr lang="cs-CZ" dirty="0" smtClean="0"/>
              <a:t>a její další rozvoj</a:t>
            </a:r>
            <a:r>
              <a:rPr lang="cs-CZ" dirty="0"/>
              <a:t>. 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Realizace </a:t>
            </a:r>
            <a:r>
              <a:rPr lang="cs-CZ" dirty="0" smtClean="0"/>
              <a:t>projektu: 2/2010 </a:t>
            </a:r>
            <a:r>
              <a:rPr lang="cs-CZ" dirty="0"/>
              <a:t>– 3/2011</a:t>
            </a:r>
          </a:p>
          <a:p>
            <a:pPr>
              <a:buNone/>
            </a:pPr>
            <a:r>
              <a:rPr lang="cs-CZ" dirty="0"/>
              <a:t>Náklady na projekt: 7 702 860 Kč</a:t>
            </a:r>
          </a:p>
          <a:p>
            <a:pPr>
              <a:buNone/>
            </a:pPr>
            <a:r>
              <a:rPr lang="cs-CZ" dirty="0"/>
              <a:t>Poskytnutá dotace: </a:t>
            </a:r>
            <a:r>
              <a:rPr lang="cs-CZ" b="1" dirty="0"/>
              <a:t>3 851 000 </a:t>
            </a:r>
            <a:r>
              <a:rPr lang="cs-CZ" b="1" dirty="0" smtClean="0"/>
              <a:t>Kč</a:t>
            </a:r>
            <a:endParaRPr lang="cs-CZ" sz="2100" b="1" dirty="0"/>
          </a:p>
        </p:txBody>
      </p:sp>
      <p:pic>
        <p:nvPicPr>
          <p:cNvPr id="6" name="Obrázek 5" descr="02256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427508"/>
            <a:ext cx="3821410" cy="28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49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Nemovitosti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9654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sz="2700" b="1" dirty="0" err="1">
                <a:solidFill>
                  <a:schemeClr val="tx2"/>
                </a:solidFill>
              </a:rPr>
              <a:t>Moramis</a:t>
            </a:r>
            <a:r>
              <a:rPr lang="cs-CZ" sz="2700" b="1" dirty="0">
                <a:solidFill>
                  <a:schemeClr val="tx2"/>
                </a:solidFill>
              </a:rPr>
              <a:t> </a:t>
            </a:r>
            <a:r>
              <a:rPr lang="cs-CZ" sz="2700" b="1" dirty="0" smtClean="0">
                <a:solidFill>
                  <a:schemeClr val="tx2"/>
                </a:solidFill>
              </a:rPr>
              <a:t>s.r.o.</a:t>
            </a:r>
          </a:p>
          <a:p>
            <a:pPr>
              <a:buNone/>
            </a:pPr>
            <a:r>
              <a:rPr lang="cs-CZ" sz="2700" b="1" dirty="0">
                <a:solidFill>
                  <a:schemeClr val="tx2"/>
                </a:solidFill>
              </a:rPr>
              <a:t>	</a:t>
            </a:r>
            <a:r>
              <a:rPr lang="cs-CZ" sz="2700" b="1" dirty="0" err="1" smtClean="0">
                <a:solidFill>
                  <a:schemeClr val="tx2"/>
                </a:solidFill>
              </a:rPr>
              <a:t>Brownfield</a:t>
            </a:r>
            <a:r>
              <a:rPr lang="cs-CZ" sz="2700" b="1" dirty="0" smtClean="0">
                <a:solidFill>
                  <a:schemeClr val="tx2"/>
                </a:solidFill>
              </a:rPr>
              <a:t> Rychvald</a:t>
            </a:r>
            <a:br>
              <a:rPr lang="cs-CZ" sz="2700" b="1" dirty="0" smtClean="0">
                <a:solidFill>
                  <a:schemeClr val="tx2"/>
                </a:solidFill>
              </a:rPr>
            </a:br>
            <a:r>
              <a:rPr lang="cs-CZ" sz="2700" b="1" dirty="0" smtClean="0">
                <a:solidFill>
                  <a:schemeClr val="tx2"/>
                </a:solidFill>
              </a:rPr>
              <a:t>– </a:t>
            </a:r>
            <a:r>
              <a:rPr lang="cs-CZ" sz="2700" b="1" dirty="0">
                <a:solidFill>
                  <a:schemeClr val="tx2"/>
                </a:solidFill>
              </a:rPr>
              <a:t>Regenerace </a:t>
            </a:r>
            <a:r>
              <a:rPr lang="cs-CZ" sz="2700" b="1" dirty="0" smtClean="0">
                <a:solidFill>
                  <a:schemeClr val="tx2"/>
                </a:solidFill>
              </a:rPr>
              <a:t>objektu</a:t>
            </a:r>
            <a:br>
              <a:rPr lang="cs-CZ" sz="2700" b="1" dirty="0" smtClean="0">
                <a:solidFill>
                  <a:schemeClr val="tx2"/>
                </a:solidFill>
              </a:rPr>
            </a:br>
            <a:r>
              <a:rPr lang="cs-CZ" sz="2700" b="1" dirty="0" smtClean="0">
                <a:solidFill>
                  <a:schemeClr val="tx2"/>
                </a:solidFill>
              </a:rPr>
              <a:t>na výrobní areál </a:t>
            </a:r>
            <a:r>
              <a:rPr lang="cs-CZ" sz="2700" b="1" dirty="0" err="1" smtClean="0">
                <a:solidFill>
                  <a:schemeClr val="tx2"/>
                </a:solidFill>
              </a:rPr>
              <a:t>Moramis</a:t>
            </a:r>
            <a:r>
              <a:rPr lang="cs-CZ" sz="2700" b="1" dirty="0" smtClean="0">
                <a:solidFill>
                  <a:schemeClr val="tx2"/>
                </a:solidFill>
              </a:rPr>
              <a:t>  </a:t>
            </a:r>
            <a:endParaRPr lang="cs-CZ" sz="27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cs-CZ" sz="2500" b="1" dirty="0" smtClean="0"/>
              <a:t>Místo realizace:</a:t>
            </a:r>
            <a:br>
              <a:rPr lang="cs-CZ" sz="2500" b="1" dirty="0" smtClean="0"/>
            </a:br>
            <a:r>
              <a:rPr lang="cs-CZ" sz="2500" dirty="0" smtClean="0"/>
              <a:t>Rychvald </a:t>
            </a:r>
            <a:r>
              <a:rPr lang="cs-CZ" sz="2500" dirty="0"/>
              <a:t>(kraj Moravskoslezský)</a:t>
            </a:r>
          </a:p>
          <a:p>
            <a:pPr>
              <a:buNone/>
            </a:pPr>
            <a:r>
              <a:rPr lang="cs-CZ" sz="2500" b="1" dirty="0" smtClean="0"/>
              <a:t>Cíl projektu:</a:t>
            </a:r>
            <a:br>
              <a:rPr lang="cs-CZ" sz="2500" b="1" dirty="0" smtClean="0"/>
            </a:br>
            <a:r>
              <a:rPr lang="cs-CZ" sz="2500" dirty="0"/>
              <a:t>V</a:t>
            </a:r>
            <a:r>
              <a:rPr lang="cs-CZ" sz="2500" dirty="0" smtClean="0"/>
              <a:t>ytvoření </a:t>
            </a:r>
            <a:r>
              <a:rPr lang="cs-CZ" sz="2500" dirty="0"/>
              <a:t>výrobního a administračního zázemí </a:t>
            </a:r>
            <a:r>
              <a:rPr lang="cs-CZ" sz="2500" dirty="0" smtClean="0"/>
              <a:t>společnosti </a:t>
            </a:r>
            <a:r>
              <a:rPr lang="cs-CZ" sz="2500" dirty="0" err="1" smtClean="0"/>
              <a:t>Moramis</a:t>
            </a:r>
            <a:r>
              <a:rPr lang="cs-CZ" sz="2500" dirty="0"/>
              <a:t> </a:t>
            </a:r>
            <a:r>
              <a:rPr lang="cs-CZ" sz="2500" dirty="0" smtClean="0"/>
              <a:t>s.r.o. rekonstrukcí objektu </a:t>
            </a:r>
            <a:r>
              <a:rPr lang="cs-CZ" sz="2500" dirty="0" err="1" smtClean="0"/>
              <a:t>brownfieldu</a:t>
            </a:r>
            <a:r>
              <a:rPr lang="cs-CZ" sz="2500" dirty="0" smtClean="0"/>
              <a:t> a jeho okolí. V objektu probíhá </a:t>
            </a:r>
            <a:r>
              <a:rPr lang="cs-CZ" sz="2500" dirty="0"/>
              <a:t>výroba hydroizolačního krystalizačního systému </a:t>
            </a:r>
            <a:r>
              <a:rPr lang="cs-CZ" sz="2500" dirty="0" err="1"/>
              <a:t>Akvatron</a:t>
            </a:r>
            <a:r>
              <a:rPr lang="cs-CZ" sz="2500" dirty="0"/>
              <a:t> a </a:t>
            </a:r>
            <a:r>
              <a:rPr lang="cs-CZ" sz="2500" dirty="0" smtClean="0"/>
              <a:t>vyvinutých materiálů </a:t>
            </a:r>
            <a:r>
              <a:rPr lang="cs-CZ" sz="2500" dirty="0"/>
              <a:t>určených ke zvýšení životnosti a k </a:t>
            </a:r>
            <a:r>
              <a:rPr lang="cs-CZ" sz="2500" dirty="0" smtClean="0"/>
              <a:t>ochraně inženýrských staveb </a:t>
            </a:r>
            <a:r>
              <a:rPr lang="cs-CZ" sz="2500" dirty="0"/>
              <a:t>(např. mosty, tunely, podchody) proti </a:t>
            </a:r>
            <a:r>
              <a:rPr lang="cs-CZ" sz="2500" dirty="0" smtClean="0"/>
              <a:t>průniku vody, chemických látek </a:t>
            </a:r>
            <a:r>
              <a:rPr lang="cs-CZ" sz="2500" dirty="0"/>
              <a:t>atd.</a:t>
            </a:r>
          </a:p>
          <a:p>
            <a:pPr>
              <a:buNone/>
            </a:pPr>
            <a:endParaRPr lang="cs-CZ" sz="2500" dirty="0"/>
          </a:p>
          <a:p>
            <a:pPr>
              <a:buNone/>
            </a:pPr>
            <a:r>
              <a:rPr lang="cs-CZ" sz="2500" dirty="0"/>
              <a:t>Realizace projektu: 9/2009 – </a:t>
            </a:r>
            <a:r>
              <a:rPr lang="cs-CZ" sz="2500" dirty="0" smtClean="0"/>
              <a:t>12/2010</a:t>
            </a:r>
          </a:p>
          <a:p>
            <a:pPr>
              <a:buNone/>
            </a:pPr>
            <a:r>
              <a:rPr lang="cs-CZ" sz="2500" dirty="0" smtClean="0"/>
              <a:t>Náklady </a:t>
            </a:r>
            <a:r>
              <a:rPr lang="cs-CZ" sz="2500" dirty="0"/>
              <a:t>na projekt: 8 940 </a:t>
            </a:r>
            <a:r>
              <a:rPr lang="cs-CZ" sz="2500" dirty="0" smtClean="0"/>
              <a:t>244 Kč</a:t>
            </a:r>
          </a:p>
          <a:p>
            <a:pPr>
              <a:buNone/>
            </a:pPr>
            <a:r>
              <a:rPr lang="cs-CZ" sz="2500" dirty="0" smtClean="0"/>
              <a:t>Poskytnutá </a:t>
            </a:r>
            <a:r>
              <a:rPr lang="cs-CZ" sz="2500" dirty="0"/>
              <a:t>dotace: </a:t>
            </a:r>
            <a:r>
              <a:rPr lang="cs-CZ" sz="2500" b="1" dirty="0"/>
              <a:t>5 364 </a:t>
            </a:r>
            <a:r>
              <a:rPr lang="cs-CZ" sz="2500" b="1" dirty="0" smtClean="0"/>
              <a:t>000 Kč</a:t>
            </a:r>
            <a:endParaRPr lang="cs-CZ" sz="2500" b="1" dirty="0"/>
          </a:p>
        </p:txBody>
      </p:sp>
      <p:pic>
        <p:nvPicPr>
          <p:cNvPr id="6" name="Obrázek 5" descr="slider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4995" y="908720"/>
            <a:ext cx="288142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64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pozornost.</a:t>
            </a:r>
            <a:endParaRPr lang="en-US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Kontaktujte nás</a:t>
            </a:r>
            <a:r>
              <a:rPr lang="en-US" dirty="0" smtClean="0"/>
              <a:t>!</a:t>
            </a:r>
            <a:endParaRPr lang="cs-CZ" dirty="0" smtClean="0"/>
          </a:p>
          <a:p>
            <a:r>
              <a:rPr lang="en-US" b="1" dirty="0" smtClean="0"/>
              <a:t>www.czechinvest.org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fontAlgn="base">
              <a:spcBef>
                <a:spcPts val="1800"/>
              </a:spcBef>
              <a:spcAft>
                <a:spcPts val="2400"/>
              </a:spcAft>
            </a:pPr>
            <a:r>
              <a:rPr lang="cs-CZ" sz="1600" dirty="0" smtClean="0"/>
              <a:t>Agentura pro podporu podnikání a investic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400" smtClean="0"/>
              <a:t/>
            </a:r>
            <a:br>
              <a:rPr lang="en-US" sz="400" smtClean="0"/>
            </a:br>
            <a:r>
              <a:rPr lang="cs-CZ" sz="1000" smtClean="0"/>
              <a:t>Státní </a:t>
            </a:r>
            <a:r>
              <a:rPr lang="cs-CZ" sz="1000" dirty="0" smtClean="0"/>
              <a:t>příspěvková organizace založena v roce 1992</a:t>
            </a:r>
            <a:endParaRPr lang="en-US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Štěpánská 15</a:t>
            </a:r>
            <a:br>
              <a:rPr lang="cs-CZ" dirty="0" smtClean="0"/>
            </a:br>
            <a:r>
              <a:rPr lang="cs-CZ" dirty="0" smtClean="0"/>
              <a:t>120 00  Praha</a:t>
            </a:r>
            <a:br>
              <a:rPr lang="cs-CZ" dirty="0" smtClean="0"/>
            </a:br>
            <a:r>
              <a:rPr lang="cs-CZ" dirty="0" smtClean="0"/>
              <a:t>tel.  296 342 500</a:t>
            </a:r>
            <a:endParaRPr lang="cs-CZ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221088"/>
            <a:ext cx="6153943" cy="576063"/>
          </a:xfrm>
        </p:spPr>
        <p:txBody>
          <a:bodyPr/>
          <a:lstStyle/>
          <a:p>
            <a:r>
              <a:rPr lang="cs-CZ" dirty="0" smtClean="0"/>
              <a:t>Administrace programů OPPI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611560" y="4797151"/>
            <a:ext cx="6153943" cy="401836"/>
          </a:xfrm>
        </p:spPr>
        <p:txBody>
          <a:bodyPr/>
          <a:lstStyle/>
          <a:p>
            <a:r>
              <a:rPr lang="cs-CZ" dirty="0" smtClean="0"/>
              <a:t>Doporučení pro příští programové období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Životní cyklus projektu</a:t>
            </a:r>
            <a:endParaRPr lang="cs-CZ" dirty="0"/>
          </a:p>
        </p:txBody>
      </p:sp>
      <p:grpSp>
        <p:nvGrpSpPr>
          <p:cNvPr id="5" name="Diagram 2"/>
          <p:cNvGrpSpPr>
            <a:grpSpLocks/>
          </p:cNvGrpSpPr>
          <p:nvPr/>
        </p:nvGrpSpPr>
        <p:grpSpPr bwMode="auto">
          <a:xfrm>
            <a:off x="611560" y="1271618"/>
            <a:ext cx="7838261" cy="4481511"/>
            <a:chOff x="249" y="1122"/>
            <a:chExt cx="5171" cy="2993"/>
          </a:xfrm>
        </p:grpSpPr>
        <p:sp>
          <p:nvSpPr>
            <p:cNvPr id="9" name="_s1040"/>
            <p:cNvSpPr>
              <a:spLocks noChangeAspect="1" noChangeArrowheads="1" noTextEdit="1"/>
            </p:cNvSpPr>
            <p:nvPr/>
          </p:nvSpPr>
          <p:spPr bwMode="auto">
            <a:xfrm>
              <a:off x="1764" y="1226"/>
              <a:ext cx="1413" cy="817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_s1041"/>
            <p:cNvSpPr>
              <a:spLocks noChangeAspect="1" noChangeArrowheads="1" noTextEdit="1"/>
            </p:cNvSpPr>
            <p:nvPr/>
          </p:nvSpPr>
          <p:spPr bwMode="auto">
            <a:xfrm rot="4320000">
              <a:off x="3586" y="1441"/>
              <a:ext cx="817" cy="1413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_s1042"/>
            <p:cNvSpPr>
              <a:spLocks noChangeAspect="1" noChangeArrowheads="1" noTextEdit="1"/>
            </p:cNvSpPr>
            <p:nvPr/>
          </p:nvSpPr>
          <p:spPr bwMode="auto">
            <a:xfrm rot="8640000">
              <a:off x="3386" y="2840"/>
              <a:ext cx="1411" cy="817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_s1043"/>
            <p:cNvSpPr>
              <a:spLocks noChangeAspect="1" noChangeArrowheads="1" noTextEdit="1"/>
            </p:cNvSpPr>
            <p:nvPr/>
          </p:nvSpPr>
          <p:spPr bwMode="auto">
            <a:xfrm rot="12960000">
              <a:off x="891" y="2886"/>
              <a:ext cx="1411" cy="817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_s1045"/>
            <p:cNvSpPr>
              <a:spLocks noChangeArrowheads="1"/>
            </p:cNvSpPr>
            <p:nvPr/>
          </p:nvSpPr>
          <p:spPr bwMode="auto">
            <a:xfrm>
              <a:off x="3023" y="1125"/>
              <a:ext cx="1854" cy="600"/>
            </a:xfrm>
            <a:prstGeom prst="rect">
              <a:avLst/>
            </a:prstGeom>
            <a:solidFill>
              <a:srgbClr val="B9C7BF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Finanční hodnocení</a:t>
              </a:r>
            </a:p>
          </p:txBody>
        </p:sp>
        <p:sp>
          <p:nvSpPr>
            <p:cNvPr id="15" name="_s1046"/>
            <p:cNvSpPr>
              <a:spLocks noChangeArrowheads="1"/>
            </p:cNvSpPr>
            <p:nvPr/>
          </p:nvSpPr>
          <p:spPr bwMode="auto">
            <a:xfrm>
              <a:off x="1798" y="3294"/>
              <a:ext cx="1854" cy="821"/>
            </a:xfrm>
            <a:prstGeom prst="rect">
              <a:avLst/>
            </a:prstGeom>
            <a:solidFill>
              <a:srgbClr val="B9C7BF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Žádost o platbu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kontrola na místě</a:t>
              </a:r>
            </a:p>
          </p:txBody>
        </p:sp>
        <p:sp>
          <p:nvSpPr>
            <p:cNvPr id="16" name="_s1047"/>
            <p:cNvSpPr>
              <a:spLocks noChangeArrowheads="1"/>
            </p:cNvSpPr>
            <p:nvPr/>
          </p:nvSpPr>
          <p:spPr bwMode="auto">
            <a:xfrm>
              <a:off x="249" y="2296"/>
              <a:ext cx="1853" cy="602"/>
            </a:xfrm>
            <a:prstGeom prst="rect">
              <a:avLst/>
            </a:prstGeom>
            <a:solidFill>
              <a:srgbClr val="B9C7B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Monitoring</a:t>
              </a:r>
            </a:p>
          </p:txBody>
        </p:sp>
        <p:sp>
          <p:nvSpPr>
            <p:cNvPr id="17" name="_s1048"/>
            <p:cNvSpPr>
              <a:spLocks noChangeArrowheads="1"/>
            </p:cNvSpPr>
            <p:nvPr/>
          </p:nvSpPr>
          <p:spPr bwMode="auto">
            <a:xfrm>
              <a:off x="386" y="1122"/>
              <a:ext cx="1853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9C7BF">
                      <a:alpha val="8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Podání žádosti</a:t>
              </a:r>
            </a:p>
          </p:txBody>
        </p:sp>
        <p:sp>
          <p:nvSpPr>
            <p:cNvPr id="18" name="_s1049"/>
            <p:cNvSpPr>
              <a:spLocks noChangeArrowheads="1"/>
            </p:cNvSpPr>
            <p:nvPr/>
          </p:nvSpPr>
          <p:spPr bwMode="auto">
            <a:xfrm>
              <a:off x="3567" y="2296"/>
              <a:ext cx="1853" cy="616"/>
            </a:xfrm>
            <a:prstGeom prst="rect">
              <a:avLst/>
            </a:prstGeom>
            <a:solidFill>
              <a:srgbClr val="B9C7BF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Hodnocení</a:t>
              </a:r>
              <a:r>
                <a: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projektů</a:t>
              </a:r>
            </a:p>
          </p:txBody>
        </p:sp>
      </p:grpSp>
      <p:pic>
        <p:nvPicPr>
          <p:cNvPr id="7" name="Picture 14" descr="atw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420888"/>
            <a:ext cx="26209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6438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 administrace projektu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24535"/>
          </a:xfrm>
        </p:spPr>
        <p:txBody>
          <a:bodyPr>
            <a:normAutofit fontScale="92500"/>
          </a:bodyPr>
          <a:lstStyle/>
          <a:p>
            <a:endParaRPr lang="cs-CZ" sz="1700" dirty="0" smtClean="0">
              <a:latin typeface="Arial" pitchFamily="34" charset="0"/>
              <a:cs typeface="Arial" pitchFamily="34" charset="0"/>
            </a:endParaRPr>
          </a:p>
          <a:p>
            <a:endParaRPr lang="cs-CZ" sz="1700" dirty="0">
              <a:latin typeface="Arial" pitchFamily="34" charset="0"/>
              <a:cs typeface="Arial" pitchFamily="34" charset="0"/>
            </a:endParaRPr>
          </a:p>
          <a:p>
            <a:endParaRPr lang="cs-CZ" sz="1700" dirty="0" smtClean="0">
              <a:latin typeface="Arial" pitchFamily="34" charset="0"/>
              <a:cs typeface="Arial" pitchFamily="34" charset="0"/>
            </a:endParaRPr>
          </a:p>
          <a:p>
            <a:endParaRPr lang="cs-CZ" sz="1700" dirty="0" smtClean="0">
              <a:latin typeface="Arial" pitchFamily="34" charset="0"/>
              <a:cs typeface="Arial" pitchFamily="34" charset="0"/>
            </a:endParaRPr>
          </a:p>
          <a:p>
            <a:endParaRPr lang="cs-CZ" sz="1700" dirty="0">
              <a:latin typeface="Arial" pitchFamily="34" charset="0"/>
              <a:cs typeface="Arial" pitchFamily="34" charset="0"/>
            </a:endParaRPr>
          </a:p>
          <a:p>
            <a:endParaRPr lang="cs-CZ" sz="17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7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7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1700" dirty="0">
                <a:latin typeface="Arial" pitchFamily="34" charset="0"/>
                <a:cs typeface="Arial" pitchFamily="34" charset="0"/>
              </a:rPr>
              <a:t>založení </a:t>
            </a:r>
            <a:r>
              <a:rPr lang="cs-CZ" sz="1700" b="1" dirty="0">
                <a:latin typeface="Arial" pitchFamily="34" charset="0"/>
                <a:cs typeface="Arial" pitchFamily="34" charset="0"/>
              </a:rPr>
              <a:t>Master účtu</a:t>
            </a:r>
            <a:r>
              <a:rPr lang="cs-CZ" sz="1700" dirty="0">
                <a:latin typeface="Arial" pitchFamily="34" charset="0"/>
                <a:cs typeface="Arial" pitchFamily="34" charset="0"/>
              </a:rPr>
              <a:t>, ELEKTRONICKÝ PODPIS</a:t>
            </a:r>
          </a:p>
          <a:p>
            <a:pPr marL="0" indent="0">
              <a:buNone/>
            </a:pPr>
            <a:r>
              <a:rPr lang="cs-CZ" sz="17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1700" dirty="0">
                <a:latin typeface="Arial" pitchFamily="34" charset="0"/>
                <a:cs typeface="Arial" pitchFamily="34" charset="0"/>
              </a:rPr>
              <a:t>podání </a:t>
            </a:r>
            <a:r>
              <a:rPr lang="cs-CZ" sz="1700" b="1" dirty="0">
                <a:latin typeface="Arial" pitchFamily="34" charset="0"/>
                <a:cs typeface="Arial" pitchFamily="34" charset="0"/>
              </a:rPr>
              <a:t>Registrační žádosti </a:t>
            </a:r>
            <a:r>
              <a:rPr lang="cs-CZ" sz="1700" dirty="0">
                <a:latin typeface="Arial" pitchFamily="34" charset="0"/>
                <a:cs typeface="Arial" pitchFamily="34" charset="0"/>
              </a:rPr>
              <a:t>(finanční výkazy, rating)</a:t>
            </a:r>
          </a:p>
          <a:p>
            <a:pPr marL="0" indent="0">
              <a:buNone/>
            </a:pPr>
            <a:r>
              <a:rPr lang="cs-CZ" sz="17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	schválení </a:t>
            </a:r>
            <a:r>
              <a:rPr lang="cs-CZ" sz="1700" b="1" dirty="0">
                <a:latin typeface="Arial" pitchFamily="34" charset="0"/>
                <a:cs typeface="Arial" pitchFamily="34" charset="0"/>
              </a:rPr>
              <a:t>Registrační žádosti </a:t>
            </a:r>
            <a:r>
              <a:rPr lang="cs-CZ" sz="1700" dirty="0">
                <a:latin typeface="Arial" pitchFamily="34" charset="0"/>
                <a:cs typeface="Arial" pitchFamily="34" charset="0"/>
              </a:rPr>
              <a:t>– </a:t>
            </a:r>
            <a:r>
              <a:rPr lang="cs-CZ" sz="1700" i="1" dirty="0">
                <a:latin typeface="Arial" pitchFamily="34" charset="0"/>
                <a:cs typeface="Arial" pitchFamily="34" charset="0"/>
              </a:rPr>
              <a:t>hodnocení přijatelnosti  </a:t>
            </a:r>
            <a:r>
              <a:rPr lang="cs-CZ" sz="1700" i="1" dirty="0" smtClean="0">
                <a:latin typeface="Arial" pitchFamily="34" charset="0"/>
                <a:cs typeface="Arial" pitchFamily="34" charset="0"/>
              </a:rPr>
              <a:t>žadatele a</a:t>
            </a:r>
            <a:br>
              <a:rPr lang="cs-CZ" sz="1700" i="1" dirty="0" smtClean="0">
                <a:latin typeface="Arial" pitchFamily="34" charset="0"/>
                <a:cs typeface="Arial" pitchFamily="34" charset="0"/>
              </a:rPr>
            </a:br>
            <a:r>
              <a:rPr lang="cs-CZ" sz="1700" i="1" dirty="0" smtClean="0">
                <a:latin typeface="Arial" pitchFamily="34" charset="0"/>
                <a:cs typeface="Arial" pitchFamily="34" charset="0"/>
              </a:rPr>
              <a:t>	projektu</a:t>
            </a:r>
            <a:r>
              <a:rPr lang="cs-CZ" sz="17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700" i="1" dirty="0" smtClean="0">
                <a:latin typeface="Arial" pitchFamily="34" charset="0"/>
                <a:cs typeface="Arial" pitchFamily="34" charset="0"/>
              </a:rPr>
              <a:t>včetně </a:t>
            </a:r>
            <a:r>
              <a:rPr lang="cs-CZ" sz="1700" i="1" dirty="0">
                <a:latin typeface="Arial" pitchFamily="34" charset="0"/>
                <a:cs typeface="Arial" pitchFamily="34" charset="0"/>
              </a:rPr>
              <a:t>ekonomického hodnocení (zda </a:t>
            </a:r>
            <a:r>
              <a:rPr lang="cs-CZ" sz="1700" i="1" dirty="0" smtClean="0">
                <a:latin typeface="Arial" pitchFamily="34" charset="0"/>
                <a:cs typeface="Arial" pitchFamily="34" charset="0"/>
              </a:rPr>
              <a:t>odpovídá podmínkám</a:t>
            </a:r>
            <a:br>
              <a:rPr lang="cs-CZ" sz="1700" i="1" dirty="0" smtClean="0">
                <a:latin typeface="Arial" pitchFamily="34" charset="0"/>
                <a:cs typeface="Arial" pitchFamily="34" charset="0"/>
              </a:rPr>
            </a:br>
            <a:r>
              <a:rPr lang="cs-CZ" sz="1700" i="1" dirty="0" smtClean="0">
                <a:latin typeface="Arial" pitchFamily="34" charset="0"/>
                <a:cs typeface="Arial" pitchFamily="34" charset="0"/>
              </a:rPr>
              <a:t>	programu)</a:t>
            </a:r>
            <a:endParaRPr lang="cs-CZ" sz="17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7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1700" dirty="0">
                <a:latin typeface="Arial" pitchFamily="34" charset="0"/>
                <a:cs typeface="Arial" pitchFamily="34" charset="0"/>
              </a:rPr>
              <a:t>podání </a:t>
            </a:r>
            <a:r>
              <a:rPr lang="cs-CZ" sz="1700" b="1" dirty="0">
                <a:latin typeface="Arial" pitchFamily="34" charset="0"/>
                <a:cs typeface="Arial" pitchFamily="34" charset="0"/>
              </a:rPr>
              <a:t>Plné žádosti </a:t>
            </a:r>
            <a:r>
              <a:rPr lang="cs-CZ" sz="1700" dirty="0">
                <a:latin typeface="Arial" pitchFamily="34" charset="0"/>
                <a:cs typeface="Arial" pitchFamily="34" charset="0"/>
              </a:rPr>
              <a:t>(studie proveditelnosti, 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finanční realizovatelnost </a:t>
            </a:r>
            <a:br>
              <a:rPr lang="cs-CZ" sz="1700" dirty="0" smtClean="0">
                <a:latin typeface="Arial" pitchFamily="34" charset="0"/>
                <a:cs typeface="Arial" pitchFamily="34" charset="0"/>
              </a:rPr>
            </a:br>
            <a:r>
              <a:rPr lang="cs-CZ" sz="1700" dirty="0" smtClean="0">
                <a:latin typeface="Arial" pitchFamily="34" charset="0"/>
                <a:cs typeface="Arial" pitchFamily="34" charset="0"/>
              </a:rPr>
              <a:t>	projektu</a:t>
            </a:r>
            <a:r>
              <a:rPr lang="cs-CZ" sz="1700" dirty="0">
                <a:latin typeface="Arial" pitchFamily="34" charset="0"/>
                <a:cs typeface="Arial" pitchFamily="34" charset="0"/>
              </a:rPr>
              <a:t>, specifické přílohy dle programu) – </a:t>
            </a:r>
            <a:r>
              <a:rPr lang="cs-CZ" sz="1700" i="1" dirty="0" smtClean="0">
                <a:latin typeface="Arial" pitchFamily="34" charset="0"/>
                <a:cs typeface="Arial" pitchFamily="34" charset="0"/>
              </a:rPr>
              <a:t>hodnocení projektu na základě </a:t>
            </a:r>
            <a:br>
              <a:rPr lang="cs-CZ" sz="1700" i="1" dirty="0" smtClean="0">
                <a:latin typeface="Arial" pitchFamily="34" charset="0"/>
                <a:cs typeface="Arial" pitchFamily="34" charset="0"/>
              </a:rPr>
            </a:br>
            <a:r>
              <a:rPr lang="cs-CZ" sz="1700" i="1" dirty="0" smtClean="0">
                <a:latin typeface="Arial" pitchFamily="34" charset="0"/>
                <a:cs typeface="Arial" pitchFamily="34" charset="0"/>
              </a:rPr>
              <a:t>	stanovených </a:t>
            </a:r>
            <a:r>
              <a:rPr lang="cs-CZ" sz="1700" i="1" dirty="0">
                <a:latin typeface="Arial" pitchFamily="34" charset="0"/>
                <a:cs typeface="Arial" pitchFamily="34" charset="0"/>
              </a:rPr>
              <a:t>výběrových kritérií </a:t>
            </a:r>
            <a:r>
              <a:rPr lang="cs-CZ" sz="17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1700" i="1" dirty="0">
                <a:latin typeface="Arial" pitchFamily="34" charset="0"/>
                <a:cs typeface="Arial" pitchFamily="34" charset="0"/>
              </a:rPr>
              <a:t>externí </a:t>
            </a:r>
            <a:r>
              <a:rPr lang="cs-CZ" sz="1700" i="1" dirty="0" smtClean="0">
                <a:latin typeface="Arial" pitchFamily="34" charset="0"/>
                <a:cs typeface="Arial" pitchFamily="34" charset="0"/>
              </a:rPr>
              <a:t>hodnotitelé, hodnotitelská </a:t>
            </a:r>
            <a:r>
              <a:rPr lang="cs-CZ" sz="1700" i="1" dirty="0">
                <a:latin typeface="Arial" pitchFamily="34" charset="0"/>
                <a:cs typeface="Arial" pitchFamily="34" charset="0"/>
              </a:rPr>
              <a:t>komise</a:t>
            </a:r>
            <a:r>
              <a:rPr lang="cs-CZ" sz="1700" i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r>
              <a:rPr lang="cs-CZ" sz="17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1700" dirty="0">
                <a:latin typeface="Arial" pitchFamily="34" charset="0"/>
                <a:cs typeface="Arial" pitchFamily="34" charset="0"/>
              </a:rPr>
              <a:t>podpis</a:t>
            </a:r>
            <a:r>
              <a:rPr lang="cs-CZ" sz="1700" b="1" dirty="0">
                <a:latin typeface="Arial" pitchFamily="34" charset="0"/>
                <a:cs typeface="Arial" pitchFamily="34" charset="0"/>
              </a:rPr>
              <a:t> Podmínek </a:t>
            </a:r>
            <a:r>
              <a:rPr lang="cs-CZ" sz="1700" dirty="0">
                <a:latin typeface="Arial" pitchFamily="34" charset="0"/>
                <a:cs typeface="Arial" pitchFamily="34" charset="0"/>
              </a:rPr>
              <a:t>poskytnutí dotace a vydání </a:t>
            </a:r>
            <a:r>
              <a:rPr lang="cs-CZ" sz="1700" b="1" dirty="0">
                <a:latin typeface="Arial" pitchFamily="34" charset="0"/>
                <a:cs typeface="Arial" pitchFamily="34" charset="0"/>
              </a:rPr>
              <a:t>Rozhodnutí o </a:t>
            </a:r>
            <a:r>
              <a:rPr lang="cs-CZ" sz="1700" b="1" dirty="0" smtClean="0">
                <a:latin typeface="Arial" pitchFamily="34" charset="0"/>
                <a:cs typeface="Arial" pitchFamily="34" charset="0"/>
              </a:rPr>
              <a:t>poskytnutí </a:t>
            </a:r>
            <a:br>
              <a:rPr lang="cs-CZ" sz="1700" b="1" dirty="0" smtClean="0">
                <a:latin typeface="Arial" pitchFamily="34" charset="0"/>
                <a:cs typeface="Arial" pitchFamily="34" charset="0"/>
              </a:rPr>
            </a:br>
            <a:r>
              <a:rPr lang="cs-CZ" sz="1700" b="1" dirty="0" smtClean="0">
                <a:latin typeface="Arial" pitchFamily="34" charset="0"/>
                <a:cs typeface="Arial" pitchFamily="34" charset="0"/>
              </a:rPr>
              <a:t>	dotace</a:t>
            </a:r>
            <a:endParaRPr lang="cs-CZ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268760"/>
            <a:ext cx="8641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dirty="0" smtClean="0">
                <a:latin typeface="+mj-lt"/>
              </a:rPr>
              <a:t>  </a:t>
            </a:r>
            <a:r>
              <a:rPr lang="cs-CZ" b="1" dirty="0" smtClean="0">
                <a:latin typeface="+mj-lt"/>
              </a:rPr>
              <a:t>A              B                   C                                             D                                       E</a:t>
            </a:r>
            <a:endParaRPr lang="cs-CZ" b="1" dirty="0"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11560" y="2132856"/>
            <a:ext cx="714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400" dirty="0">
                <a:latin typeface="+mn-lt"/>
              </a:rPr>
              <a:t>5 dnů</a:t>
            </a:r>
          </a:p>
        </p:txBody>
      </p:sp>
      <p:sp>
        <p:nvSpPr>
          <p:cNvPr id="8" name="Pětiúhelník 7"/>
          <p:cNvSpPr/>
          <p:nvPr/>
        </p:nvSpPr>
        <p:spPr>
          <a:xfrm>
            <a:off x="539552" y="2492896"/>
            <a:ext cx="928687" cy="50006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Pětiúhelník 8"/>
          <p:cNvSpPr/>
          <p:nvPr/>
        </p:nvSpPr>
        <p:spPr>
          <a:xfrm>
            <a:off x="1619672" y="2492896"/>
            <a:ext cx="1214437" cy="50006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Pětiúhelník 9"/>
          <p:cNvSpPr/>
          <p:nvPr/>
        </p:nvSpPr>
        <p:spPr>
          <a:xfrm>
            <a:off x="2987824" y="2492896"/>
            <a:ext cx="2857500" cy="50006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Pětiúhelník 10"/>
          <p:cNvSpPr/>
          <p:nvPr/>
        </p:nvSpPr>
        <p:spPr>
          <a:xfrm>
            <a:off x="6012160" y="2492896"/>
            <a:ext cx="2500312" cy="50006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1619672" y="2132856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400" dirty="0">
                <a:latin typeface="+mn-lt"/>
              </a:rPr>
              <a:t>15 dnů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131840" y="1988840"/>
            <a:ext cx="24288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dirty="0">
                <a:latin typeface="+mn-lt"/>
              </a:rPr>
              <a:t>x dnů dle konkrétní výzvy a programu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084168" y="1988840"/>
            <a:ext cx="2286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dirty="0">
                <a:latin typeface="+mn-lt"/>
              </a:rPr>
              <a:t>Proces hodnocení projektu</a:t>
            </a:r>
          </a:p>
        </p:txBody>
      </p:sp>
      <p:cxnSp>
        <p:nvCxnSpPr>
          <p:cNvPr id="15" name="Přímá spojovací šipka 13"/>
          <p:cNvCxnSpPr/>
          <p:nvPr/>
        </p:nvCxnSpPr>
        <p:spPr>
          <a:xfrm>
            <a:off x="467544" y="1628800"/>
            <a:ext cx="0" cy="720080"/>
          </a:xfrm>
          <a:prstGeom prst="straightConnector1">
            <a:avLst/>
          </a:prstGeom>
          <a:ln>
            <a:solidFill>
              <a:srgbClr val="3333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4"/>
          <p:cNvCxnSpPr/>
          <p:nvPr/>
        </p:nvCxnSpPr>
        <p:spPr>
          <a:xfrm rot="5400000">
            <a:off x="110356" y="2778075"/>
            <a:ext cx="714375" cy="0"/>
          </a:xfrm>
          <a:prstGeom prst="line">
            <a:avLst/>
          </a:prstGeom>
          <a:ln w="190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5"/>
          <p:cNvCxnSpPr/>
          <p:nvPr/>
        </p:nvCxnSpPr>
        <p:spPr>
          <a:xfrm>
            <a:off x="1547664" y="1628800"/>
            <a:ext cx="0" cy="713235"/>
          </a:xfrm>
          <a:prstGeom prst="straightConnector1">
            <a:avLst/>
          </a:prstGeom>
          <a:ln>
            <a:solidFill>
              <a:srgbClr val="3333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6"/>
          <p:cNvCxnSpPr/>
          <p:nvPr/>
        </p:nvCxnSpPr>
        <p:spPr>
          <a:xfrm rot="5400000">
            <a:off x="1190476" y="2778076"/>
            <a:ext cx="714375" cy="0"/>
          </a:xfrm>
          <a:prstGeom prst="line">
            <a:avLst/>
          </a:prstGeom>
          <a:ln w="190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7"/>
          <p:cNvCxnSpPr/>
          <p:nvPr/>
        </p:nvCxnSpPr>
        <p:spPr>
          <a:xfrm>
            <a:off x="2915816" y="1628800"/>
            <a:ext cx="0" cy="720080"/>
          </a:xfrm>
          <a:prstGeom prst="straightConnector1">
            <a:avLst/>
          </a:prstGeom>
          <a:ln>
            <a:solidFill>
              <a:srgbClr val="3333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8"/>
          <p:cNvCxnSpPr/>
          <p:nvPr/>
        </p:nvCxnSpPr>
        <p:spPr>
          <a:xfrm rot="5400000">
            <a:off x="2558628" y="2778076"/>
            <a:ext cx="714375" cy="0"/>
          </a:xfrm>
          <a:prstGeom prst="line">
            <a:avLst/>
          </a:prstGeom>
          <a:ln w="190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19"/>
          <p:cNvCxnSpPr/>
          <p:nvPr/>
        </p:nvCxnSpPr>
        <p:spPr>
          <a:xfrm>
            <a:off x="5940152" y="1628800"/>
            <a:ext cx="0" cy="720080"/>
          </a:xfrm>
          <a:prstGeom prst="straightConnector1">
            <a:avLst/>
          </a:prstGeom>
          <a:ln>
            <a:solidFill>
              <a:srgbClr val="3333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0"/>
          <p:cNvCxnSpPr/>
          <p:nvPr/>
        </p:nvCxnSpPr>
        <p:spPr>
          <a:xfrm rot="5400000">
            <a:off x="5582964" y="2778076"/>
            <a:ext cx="714375" cy="0"/>
          </a:xfrm>
          <a:prstGeom prst="line">
            <a:avLst/>
          </a:prstGeom>
          <a:ln w="190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1"/>
          <p:cNvCxnSpPr/>
          <p:nvPr/>
        </p:nvCxnSpPr>
        <p:spPr>
          <a:xfrm>
            <a:off x="8604448" y="1628800"/>
            <a:ext cx="0" cy="720080"/>
          </a:xfrm>
          <a:prstGeom prst="straightConnector1">
            <a:avLst/>
          </a:prstGeom>
          <a:ln>
            <a:solidFill>
              <a:srgbClr val="3333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2"/>
          <p:cNvCxnSpPr/>
          <p:nvPr/>
        </p:nvCxnSpPr>
        <p:spPr>
          <a:xfrm rot="5400000">
            <a:off x="8247260" y="2778076"/>
            <a:ext cx="714375" cy="0"/>
          </a:xfrm>
          <a:prstGeom prst="line">
            <a:avLst/>
          </a:prstGeom>
          <a:ln w="190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438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Nepodcenit přípravu projektu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</a:t>
            </a:r>
            <a:r>
              <a:rPr lang="cs-CZ" dirty="0" smtClean="0"/>
              <a:t>valitní podnikatelský záměr</a:t>
            </a:r>
          </a:p>
          <a:p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rostudovat možnosti získání dotace</a:t>
            </a:r>
          </a:p>
          <a:p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ýběr správného dotačního programu</a:t>
            </a:r>
          </a:p>
          <a:p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rostudovat relevantní dokumenty</a:t>
            </a:r>
          </a:p>
          <a:p>
            <a:pPr lvl="1"/>
            <a:r>
              <a:rPr lang="cs-CZ" sz="1900" dirty="0" smtClean="0"/>
              <a:t>Výzva </a:t>
            </a:r>
            <a:r>
              <a:rPr lang="cs-CZ" sz="1900" dirty="0"/>
              <a:t>k předkládání projektů + </a:t>
            </a:r>
            <a:r>
              <a:rPr lang="cs-CZ" sz="1900" dirty="0" smtClean="0"/>
              <a:t>přílohy</a:t>
            </a:r>
          </a:p>
          <a:p>
            <a:pPr lvl="1"/>
            <a:r>
              <a:rPr lang="cs-CZ" sz="1900" dirty="0" smtClean="0"/>
              <a:t>Pokyny </a:t>
            </a:r>
            <a:r>
              <a:rPr lang="cs-CZ" sz="1900" dirty="0"/>
              <a:t>pro žadatele a příjemce </a:t>
            </a:r>
            <a:r>
              <a:rPr lang="cs-CZ" sz="1900" dirty="0" smtClean="0"/>
              <a:t>dotace</a:t>
            </a:r>
          </a:p>
          <a:p>
            <a:pPr lvl="1"/>
            <a:r>
              <a:rPr lang="cs-CZ" sz="1900" dirty="0" smtClean="0"/>
              <a:t>Nápověda </a:t>
            </a:r>
            <a:r>
              <a:rPr lang="cs-CZ" sz="1900" dirty="0"/>
              <a:t>v aplikaci </a:t>
            </a:r>
            <a:r>
              <a:rPr lang="cs-CZ" sz="1900" dirty="0" err="1" smtClean="0"/>
              <a:t>eAccount</a:t>
            </a:r>
            <a:endParaRPr lang="cs-CZ" sz="1900" dirty="0" smtClean="0"/>
          </a:p>
          <a:p>
            <a:endParaRPr lang="cs-CZ" dirty="0" smtClean="0"/>
          </a:p>
          <a:p>
            <a:r>
              <a:rPr lang="cs-CZ" dirty="0"/>
              <a:t>z</a:t>
            </a:r>
            <a:r>
              <a:rPr lang="cs-CZ" dirty="0" smtClean="0"/>
              <a:t>ajištění finančního krytí projektu</a:t>
            </a:r>
            <a:r>
              <a:rPr lang="cs-CZ" dirty="0"/>
              <a:t>	</a:t>
            </a:r>
            <a:r>
              <a:rPr lang="cs-CZ" dirty="0">
                <a:solidFill>
                  <a:schemeClr val="tx2"/>
                </a:solidFill>
              </a:rPr>
              <a:t>d</a:t>
            </a:r>
            <a:r>
              <a:rPr lang="cs-CZ" dirty="0" smtClean="0">
                <a:solidFill>
                  <a:schemeClr val="tx2"/>
                </a:solidFill>
              </a:rPr>
              <a:t>otace je vyplácena zpětně!</a:t>
            </a:r>
          </a:p>
        </p:txBody>
      </p:sp>
    </p:spTree>
    <p:extLst>
      <p:ext uri="{BB962C8B-B14F-4D97-AF65-F5344CB8AC3E}">
        <p14:creationId xmlns:p14="http://schemas.microsoft.com/office/powerpoint/2010/main" val="2686438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Správně vyplnit Registrační žádost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752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 smtClean="0"/>
              <a:t>Základní údaje o žadateli projektu</a:t>
            </a:r>
          </a:p>
          <a:p>
            <a:r>
              <a:rPr lang="cs-CZ" dirty="0" smtClean="0"/>
              <a:t>předmět </a:t>
            </a:r>
            <a:r>
              <a:rPr lang="cs-CZ" dirty="0"/>
              <a:t>projektu (CZ–NACE, celní </a:t>
            </a:r>
            <a:r>
              <a:rPr lang="cs-CZ" dirty="0" smtClean="0"/>
              <a:t>kód)</a:t>
            </a:r>
          </a:p>
          <a:p>
            <a:r>
              <a:rPr lang="cs-CZ" dirty="0" smtClean="0"/>
              <a:t>stručný </a:t>
            </a:r>
            <a:r>
              <a:rPr lang="cs-CZ" dirty="0"/>
              <a:t>popis </a:t>
            </a:r>
            <a:r>
              <a:rPr lang="cs-CZ" dirty="0" smtClean="0"/>
              <a:t>projektu</a:t>
            </a:r>
          </a:p>
          <a:p>
            <a:r>
              <a:rPr lang="cs-CZ" dirty="0" smtClean="0"/>
              <a:t>odhadované </a:t>
            </a:r>
            <a:r>
              <a:rPr lang="cs-CZ" dirty="0"/>
              <a:t>náklady projektu </a:t>
            </a:r>
            <a:r>
              <a:rPr lang="cs-CZ" dirty="0" smtClean="0"/>
              <a:t>– požadovaná </a:t>
            </a:r>
            <a:r>
              <a:rPr lang="cs-CZ" dirty="0"/>
              <a:t>výše </a:t>
            </a:r>
            <a:r>
              <a:rPr lang="cs-CZ" dirty="0" smtClean="0"/>
              <a:t>dotace nelze </a:t>
            </a:r>
            <a:r>
              <a:rPr lang="cs-CZ" dirty="0"/>
              <a:t>později </a:t>
            </a:r>
            <a:r>
              <a:rPr lang="cs-CZ" dirty="0" smtClean="0"/>
              <a:t>zvýšit!</a:t>
            </a:r>
          </a:p>
          <a:p>
            <a:r>
              <a:rPr lang="cs-CZ" dirty="0" smtClean="0"/>
              <a:t>místo </a:t>
            </a:r>
            <a:r>
              <a:rPr lang="cs-CZ" dirty="0"/>
              <a:t>realizace v podporovaném </a:t>
            </a:r>
            <a:r>
              <a:rPr lang="cs-CZ" dirty="0" smtClean="0"/>
              <a:t>regionu</a:t>
            </a:r>
          </a:p>
          <a:p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ytvoření </a:t>
            </a:r>
            <a:r>
              <a:rPr lang="cs-CZ" dirty="0"/>
              <a:t>Master účtu v aplikaci </a:t>
            </a:r>
            <a:r>
              <a:rPr lang="cs-CZ" dirty="0" err="1"/>
              <a:t>eAccount</a:t>
            </a:r>
            <a:r>
              <a:rPr lang="cs-CZ" dirty="0"/>
              <a:t> (</a:t>
            </a:r>
            <a:r>
              <a:rPr lang="cs-CZ" dirty="0">
                <a:solidFill>
                  <a:schemeClr val="tx2"/>
                </a:solidFill>
              </a:rPr>
              <a:t>elektronický </a:t>
            </a:r>
            <a:r>
              <a:rPr lang="cs-CZ" dirty="0" smtClean="0">
                <a:solidFill>
                  <a:schemeClr val="tx2"/>
                </a:solidFill>
              </a:rPr>
              <a:t>podpis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řádně </a:t>
            </a:r>
            <a:r>
              <a:rPr lang="cs-CZ" dirty="0"/>
              <a:t>vyplněný </a:t>
            </a:r>
            <a:r>
              <a:rPr lang="cs-CZ" dirty="0">
                <a:solidFill>
                  <a:schemeClr val="tx2"/>
                </a:solidFill>
              </a:rPr>
              <a:t>finanční výkaz </a:t>
            </a:r>
            <a:r>
              <a:rPr lang="cs-CZ" dirty="0"/>
              <a:t>pro výpočet </a:t>
            </a:r>
            <a:r>
              <a:rPr lang="cs-CZ" dirty="0" smtClean="0"/>
              <a:t>ratingu</a:t>
            </a:r>
          </a:p>
          <a:p>
            <a:r>
              <a:rPr lang="cs-CZ" dirty="0" smtClean="0"/>
              <a:t>doložit všechny povinné přílohy</a:t>
            </a:r>
          </a:p>
          <a:p>
            <a:r>
              <a:rPr lang="cs-CZ" dirty="0" smtClean="0"/>
              <a:t>nenechat </a:t>
            </a:r>
            <a:r>
              <a:rPr lang="cs-CZ" dirty="0"/>
              <a:t>podání RŽ na poslední den příjmu </a:t>
            </a:r>
            <a:r>
              <a:rPr lang="cs-CZ" dirty="0" smtClean="0"/>
              <a:t>žádostí</a:t>
            </a:r>
          </a:p>
          <a:p>
            <a:r>
              <a:rPr lang="cs-CZ" dirty="0" smtClean="0"/>
              <a:t>postupovat </a:t>
            </a:r>
            <a:r>
              <a:rPr lang="cs-CZ" dirty="0"/>
              <a:t>dle dostupných </a:t>
            </a:r>
            <a:r>
              <a:rPr lang="cs-CZ" dirty="0" smtClean="0"/>
              <a:t>návodů/pokynů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schválení </a:t>
            </a:r>
            <a:r>
              <a:rPr lang="cs-CZ" dirty="0">
                <a:solidFill>
                  <a:schemeClr val="tx2"/>
                </a:solidFill>
              </a:rPr>
              <a:t>RŽ </a:t>
            </a:r>
            <a:r>
              <a:rPr lang="cs-CZ" dirty="0" smtClean="0"/>
              <a:t>- datum </a:t>
            </a:r>
            <a:r>
              <a:rPr lang="cs-CZ" dirty="0"/>
              <a:t>pro vznik způsobilých </a:t>
            </a:r>
            <a:r>
              <a:rPr lang="cs-CZ" dirty="0" smtClean="0"/>
              <a:t>výdajů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6438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Správně vyplnit Plnou žádost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</a:t>
            </a:r>
            <a:r>
              <a:rPr lang="cs-CZ" dirty="0" smtClean="0"/>
              <a:t>etail </a:t>
            </a:r>
            <a:r>
              <a:rPr lang="cs-CZ" dirty="0"/>
              <a:t>žadatele, adresa místa realizace – nepřesné </a:t>
            </a:r>
            <a:r>
              <a:rPr lang="cs-CZ" dirty="0" smtClean="0"/>
              <a:t>údaje</a:t>
            </a:r>
          </a:p>
          <a:p>
            <a:r>
              <a:rPr lang="cs-CZ" dirty="0"/>
              <a:t>z</a:t>
            </a:r>
            <a:r>
              <a:rPr lang="cs-CZ" dirty="0" smtClean="0"/>
              <a:t>ávazné </a:t>
            </a:r>
            <a:r>
              <a:rPr lang="cs-CZ" dirty="0"/>
              <a:t>ukazatele – </a:t>
            </a:r>
            <a:r>
              <a:rPr lang="cs-CZ" dirty="0" smtClean="0"/>
              <a:t>nereálně / nesprávně nastavené / změna </a:t>
            </a:r>
            <a:r>
              <a:rPr lang="cs-CZ" dirty="0"/>
              <a:t>v průběhu </a:t>
            </a:r>
            <a:r>
              <a:rPr lang="cs-CZ" dirty="0" smtClean="0"/>
              <a:t>realizace</a:t>
            </a:r>
          </a:p>
          <a:p>
            <a:r>
              <a:rPr lang="cs-CZ" dirty="0"/>
              <a:t>p</a:t>
            </a:r>
            <a:r>
              <a:rPr lang="cs-CZ" dirty="0" smtClean="0"/>
              <a:t>opis projektu</a:t>
            </a:r>
          </a:p>
          <a:p>
            <a:r>
              <a:rPr lang="cs-CZ" dirty="0"/>
              <a:t>s</a:t>
            </a:r>
            <a:r>
              <a:rPr lang="cs-CZ" dirty="0" smtClean="0"/>
              <a:t>tudie </a:t>
            </a:r>
            <a:r>
              <a:rPr lang="cs-CZ" dirty="0"/>
              <a:t>proveditelnosti/podnikatelský </a:t>
            </a:r>
            <a:r>
              <a:rPr lang="cs-CZ" dirty="0" smtClean="0"/>
              <a:t>záměr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b="1" dirty="0">
                <a:solidFill>
                  <a:schemeClr val="tx2"/>
                </a:solidFill>
              </a:rPr>
              <a:t>d</a:t>
            </a:r>
            <a:r>
              <a:rPr lang="cs-CZ" b="1" dirty="0" smtClean="0">
                <a:solidFill>
                  <a:schemeClr val="tx2"/>
                </a:solidFill>
              </a:rPr>
              <a:t>održet </a:t>
            </a:r>
            <a:r>
              <a:rPr lang="cs-CZ" b="1" dirty="0">
                <a:solidFill>
                  <a:schemeClr val="tx2"/>
                </a:solidFill>
              </a:rPr>
              <a:t>předepsanou</a:t>
            </a:r>
            <a:r>
              <a:rPr lang="cs-CZ" b="1" dirty="0"/>
              <a:t> </a:t>
            </a:r>
            <a:r>
              <a:rPr lang="cs-CZ" b="1" dirty="0">
                <a:solidFill>
                  <a:schemeClr val="tx2"/>
                </a:solidFill>
              </a:rPr>
              <a:t>osnovu</a:t>
            </a:r>
            <a:r>
              <a:rPr lang="cs-CZ" b="1" dirty="0" smtClean="0">
                <a:solidFill>
                  <a:schemeClr val="tx2"/>
                </a:solidFill>
              </a:rPr>
              <a:t>!</a:t>
            </a:r>
            <a:r>
              <a:rPr lang="cs-CZ" dirty="0" smtClean="0"/>
              <a:t>)</a:t>
            </a:r>
          </a:p>
          <a:p>
            <a:r>
              <a:rPr lang="cs-CZ" dirty="0"/>
              <a:t>n</a:t>
            </a:r>
            <a:r>
              <a:rPr lang="cs-CZ" dirty="0" smtClean="0"/>
              <a:t>edostatečná </a:t>
            </a:r>
            <a:r>
              <a:rPr lang="cs-CZ" dirty="0"/>
              <a:t>analýza </a:t>
            </a:r>
            <a:r>
              <a:rPr lang="cs-CZ" dirty="0" smtClean="0"/>
              <a:t>trhu</a:t>
            </a:r>
          </a:p>
          <a:p>
            <a:r>
              <a:rPr lang="cs-CZ" dirty="0"/>
              <a:t>s</a:t>
            </a:r>
            <a:r>
              <a:rPr lang="cs-CZ" dirty="0" smtClean="0"/>
              <a:t>polupráce </a:t>
            </a:r>
            <a:r>
              <a:rPr lang="cs-CZ" dirty="0"/>
              <a:t>s VŠ, </a:t>
            </a:r>
            <a:r>
              <a:rPr lang="cs-CZ" dirty="0" err="1"/>
              <a:t>VaV</a:t>
            </a:r>
            <a:r>
              <a:rPr lang="cs-CZ" dirty="0"/>
              <a:t> institucí – řádné </a:t>
            </a:r>
            <a:r>
              <a:rPr lang="cs-CZ" dirty="0" smtClean="0"/>
              <a:t>doložení</a:t>
            </a:r>
          </a:p>
          <a:p>
            <a:r>
              <a:rPr lang="cs-CZ" dirty="0"/>
              <a:t>n</a:t>
            </a:r>
            <a:r>
              <a:rPr lang="cs-CZ" dirty="0" smtClean="0"/>
              <a:t>edoložen / neprokázán </a:t>
            </a:r>
            <a:r>
              <a:rPr lang="cs-CZ" dirty="0"/>
              <a:t>transfer technologie (</a:t>
            </a:r>
            <a:r>
              <a:rPr lang="cs-CZ" dirty="0" smtClean="0"/>
              <a:t>Inovace)</a:t>
            </a:r>
          </a:p>
          <a:p>
            <a:r>
              <a:rPr lang="cs-CZ" dirty="0"/>
              <a:t>d</a:t>
            </a:r>
            <a:r>
              <a:rPr lang="cs-CZ" dirty="0" smtClean="0"/>
              <a:t>oložit </a:t>
            </a:r>
            <a:r>
              <a:rPr lang="cs-CZ" dirty="0"/>
              <a:t>všechny další požadované </a:t>
            </a:r>
            <a:r>
              <a:rPr lang="cs-CZ" dirty="0" smtClean="0"/>
              <a:t>přílohy</a:t>
            </a:r>
          </a:p>
          <a:p>
            <a:r>
              <a:rPr lang="cs-CZ" dirty="0"/>
              <a:t>d</a:t>
            </a:r>
            <a:r>
              <a:rPr lang="cs-CZ" dirty="0" smtClean="0"/>
              <a:t>održet </a:t>
            </a:r>
            <a:r>
              <a:rPr lang="cs-CZ" dirty="0"/>
              <a:t>termín pro odeslání (dáno Výzvou programu)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063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Realizace projektu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800" dirty="0"/>
              <a:t>n</a:t>
            </a:r>
            <a:r>
              <a:rPr lang="cs-CZ" sz="1800" dirty="0" smtClean="0"/>
              <a:t>edodržení </a:t>
            </a:r>
            <a:r>
              <a:rPr lang="cs-CZ" sz="1800" dirty="0"/>
              <a:t>stanovených </a:t>
            </a:r>
            <a:r>
              <a:rPr lang="cs-CZ" sz="1800" dirty="0" smtClean="0"/>
              <a:t>termínů</a:t>
            </a:r>
          </a:p>
          <a:p>
            <a:r>
              <a:rPr lang="cs-CZ" sz="1800" dirty="0"/>
              <a:t>n</a:t>
            </a:r>
            <a:r>
              <a:rPr lang="cs-CZ" sz="1800" dirty="0" smtClean="0"/>
              <a:t>edodržení </a:t>
            </a:r>
            <a:r>
              <a:rPr lang="cs-CZ" sz="1800" dirty="0"/>
              <a:t>Podmínek poskytnutí </a:t>
            </a:r>
            <a:r>
              <a:rPr lang="cs-CZ" sz="1800" dirty="0" smtClean="0"/>
              <a:t>dotace</a:t>
            </a:r>
          </a:p>
          <a:p>
            <a:r>
              <a:rPr lang="cs-CZ" sz="1800" dirty="0"/>
              <a:t>n</a:t>
            </a:r>
            <a:r>
              <a:rPr lang="cs-CZ" sz="1800" dirty="0" smtClean="0"/>
              <a:t>edodržení </a:t>
            </a:r>
            <a:r>
              <a:rPr lang="cs-CZ" sz="1800" dirty="0"/>
              <a:t>Pravidel pro výběr </a:t>
            </a:r>
            <a:r>
              <a:rPr lang="cs-CZ" sz="1800" dirty="0" smtClean="0"/>
              <a:t>dodavatelů</a:t>
            </a:r>
          </a:p>
          <a:p>
            <a:pPr lvl="1"/>
            <a:r>
              <a:rPr lang="cs-CZ" sz="1600" dirty="0" smtClean="0"/>
              <a:t>nevyhlášení </a:t>
            </a:r>
            <a:r>
              <a:rPr lang="cs-CZ" sz="1600" dirty="0"/>
              <a:t>VŘ u zakázek nad 500 tis. Kč či špatné </a:t>
            </a:r>
            <a:r>
              <a:rPr lang="cs-CZ" sz="1600" dirty="0" smtClean="0"/>
              <a:t>vyhlášení</a:t>
            </a:r>
          </a:p>
          <a:p>
            <a:pPr lvl="1"/>
            <a:r>
              <a:rPr lang="cs-CZ" sz="1600" dirty="0" smtClean="0"/>
              <a:t>princip </a:t>
            </a:r>
            <a:r>
              <a:rPr lang="cs-CZ" sz="1600" dirty="0"/>
              <a:t>nediskriminace, transparentnosti, </a:t>
            </a:r>
            <a:r>
              <a:rPr lang="cs-CZ" sz="1600" dirty="0" smtClean="0"/>
              <a:t>účelu</a:t>
            </a:r>
          </a:p>
          <a:p>
            <a:r>
              <a:rPr lang="cs-CZ" sz="1800" dirty="0"/>
              <a:t>n</a:t>
            </a:r>
            <a:r>
              <a:rPr lang="cs-CZ" sz="1800" dirty="0" smtClean="0"/>
              <a:t>edodržení </a:t>
            </a:r>
            <a:r>
              <a:rPr lang="cs-CZ" sz="1800" dirty="0"/>
              <a:t>Pravidel pro povinnou </a:t>
            </a:r>
            <a:r>
              <a:rPr lang="cs-CZ" sz="1800" dirty="0" smtClean="0"/>
              <a:t>publicitu</a:t>
            </a:r>
          </a:p>
          <a:p>
            <a:pPr lvl="1"/>
            <a:r>
              <a:rPr lang="cs-CZ" sz="1600" dirty="0" smtClean="0"/>
              <a:t>chybějící </a:t>
            </a:r>
            <a:r>
              <a:rPr lang="cs-CZ" sz="1600" dirty="0"/>
              <a:t>či nesprávně uvedená publicita </a:t>
            </a:r>
            <a:r>
              <a:rPr lang="cs-CZ" sz="1600" dirty="0" smtClean="0"/>
              <a:t>projektu</a:t>
            </a:r>
          </a:p>
          <a:p>
            <a:r>
              <a:rPr lang="cs-CZ" sz="1800" dirty="0"/>
              <a:t>a</a:t>
            </a:r>
            <a:r>
              <a:rPr lang="cs-CZ" sz="1800" dirty="0" smtClean="0"/>
              <a:t>rchivovat </a:t>
            </a:r>
            <a:r>
              <a:rPr lang="cs-CZ" sz="1800" dirty="0"/>
              <a:t>dokumentaci po dobu 10 let, zároveň však nejméně do 3 let </a:t>
            </a:r>
            <a:r>
              <a:rPr lang="cs-CZ" sz="1800" dirty="0" smtClean="0"/>
              <a:t>od ukončení OPPI</a:t>
            </a:r>
          </a:p>
          <a:p>
            <a:r>
              <a:rPr lang="cs-CZ" sz="1800" dirty="0"/>
              <a:t>z</a:t>
            </a:r>
            <a:r>
              <a:rPr lang="cs-CZ" sz="1800" dirty="0" smtClean="0"/>
              <a:t>achovat </a:t>
            </a:r>
            <a:r>
              <a:rPr lang="cs-CZ" sz="1800" dirty="0"/>
              <a:t>minimálně </a:t>
            </a:r>
            <a:r>
              <a:rPr lang="cs-CZ" sz="1800" dirty="0" smtClean="0"/>
              <a:t>3 (</a:t>
            </a:r>
            <a:r>
              <a:rPr lang="cs-CZ" sz="1800" dirty="0"/>
              <a:t>5) let podnikatelskou činnost související s </a:t>
            </a:r>
            <a:r>
              <a:rPr lang="cs-CZ" sz="1800" dirty="0" smtClean="0"/>
              <a:t>dotací (3 </a:t>
            </a:r>
            <a:r>
              <a:rPr lang="cs-CZ" sz="1800" dirty="0"/>
              <a:t>roky pro </a:t>
            </a:r>
            <a:r>
              <a:rPr lang="cs-CZ" sz="1800" dirty="0" smtClean="0"/>
              <a:t>MSP)</a:t>
            </a:r>
          </a:p>
          <a:p>
            <a:r>
              <a:rPr lang="cs-CZ" sz="1800" dirty="0"/>
              <a:t>i</a:t>
            </a:r>
            <a:r>
              <a:rPr lang="cs-CZ" sz="1800" dirty="0" smtClean="0"/>
              <a:t>nformovat </a:t>
            </a:r>
            <a:r>
              <a:rPr lang="cs-CZ" sz="1800" dirty="0"/>
              <a:t>o změnách majetkoprávního a </a:t>
            </a:r>
            <a:r>
              <a:rPr lang="cs-CZ" sz="1800" dirty="0" smtClean="0"/>
              <a:t>formálněprávního postavení</a:t>
            </a:r>
          </a:p>
          <a:p>
            <a:r>
              <a:rPr lang="cs-CZ" sz="1800" dirty="0"/>
              <a:t>u</a:t>
            </a:r>
            <a:r>
              <a:rPr lang="cs-CZ" sz="1800" dirty="0" smtClean="0"/>
              <a:t>možnit </a:t>
            </a:r>
            <a:r>
              <a:rPr lang="cs-CZ" sz="1800" dirty="0"/>
              <a:t>poskytovateli dotace provedení </a:t>
            </a:r>
            <a:r>
              <a:rPr lang="cs-CZ" sz="1800" dirty="0" smtClean="0"/>
              <a:t>kontroly </a:t>
            </a:r>
            <a:r>
              <a:rPr lang="cs-CZ" sz="1800" dirty="0"/>
              <a:t>(i </a:t>
            </a:r>
            <a:r>
              <a:rPr lang="cs-CZ" sz="1800" dirty="0" smtClean="0"/>
              <a:t>dodavatel)</a:t>
            </a:r>
          </a:p>
          <a:p>
            <a:r>
              <a:rPr lang="cs-CZ" sz="1800" dirty="0"/>
              <a:t>z</a:t>
            </a:r>
            <a:r>
              <a:rPr lang="cs-CZ" sz="1800" dirty="0" smtClean="0"/>
              <a:t>achovat </a:t>
            </a:r>
            <a:r>
              <a:rPr lang="cs-CZ" sz="1800" dirty="0"/>
              <a:t>v podpořeném regionu dlouhodobý hmotný a </a:t>
            </a:r>
            <a:r>
              <a:rPr lang="cs-CZ" sz="1800" dirty="0" smtClean="0"/>
              <a:t>nehmotný majetek </a:t>
            </a:r>
            <a:r>
              <a:rPr lang="cs-CZ" sz="1800" dirty="0"/>
              <a:t>pořízený za způsobilé výdaje po dobu 3 (5) </a:t>
            </a:r>
            <a:r>
              <a:rPr lang="cs-CZ" sz="1800" dirty="0" smtClean="0"/>
              <a:t>let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034063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Výběrová řízení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</a:t>
            </a:r>
            <a:r>
              <a:rPr lang="cs-CZ" dirty="0" smtClean="0"/>
              <a:t>održování </a:t>
            </a:r>
            <a:r>
              <a:rPr lang="cs-CZ" dirty="0"/>
              <a:t>základních </a:t>
            </a:r>
            <a:r>
              <a:rPr lang="cs-CZ" dirty="0" smtClean="0"/>
              <a:t>principů</a:t>
            </a:r>
          </a:p>
          <a:p>
            <a:pPr lvl="1"/>
            <a:r>
              <a:rPr lang="cs-CZ" dirty="0" smtClean="0"/>
              <a:t>transparentnost</a:t>
            </a:r>
            <a:r>
              <a:rPr lang="cs-CZ" dirty="0"/>
              <a:t>, </a:t>
            </a:r>
            <a:r>
              <a:rPr lang="cs-CZ" dirty="0" smtClean="0"/>
              <a:t>nediskriminace, objektivnost</a:t>
            </a:r>
          </a:p>
          <a:p>
            <a:r>
              <a:rPr lang="cs-CZ" dirty="0"/>
              <a:t>n</a:t>
            </a:r>
            <a:r>
              <a:rPr lang="cs-CZ" dirty="0" smtClean="0"/>
              <a:t>ení </a:t>
            </a:r>
            <a:r>
              <a:rPr lang="cs-CZ" dirty="0"/>
              <a:t>možné účelově dělit </a:t>
            </a:r>
            <a:r>
              <a:rPr lang="cs-CZ" dirty="0" smtClean="0"/>
              <a:t>zakázku</a:t>
            </a:r>
          </a:p>
          <a:p>
            <a:r>
              <a:rPr lang="cs-CZ" dirty="0"/>
              <a:t>s</a:t>
            </a:r>
            <a:r>
              <a:rPr lang="cs-CZ" dirty="0" smtClean="0"/>
              <a:t>právné </a:t>
            </a:r>
            <a:r>
              <a:rPr lang="cs-CZ" dirty="0"/>
              <a:t>stanovení předpokládané hodnoty </a:t>
            </a:r>
            <a:r>
              <a:rPr lang="cs-CZ" dirty="0" smtClean="0"/>
              <a:t>zakázky</a:t>
            </a:r>
          </a:p>
          <a:p>
            <a:r>
              <a:rPr lang="cs-CZ" dirty="0"/>
              <a:t>s</a:t>
            </a:r>
            <a:r>
              <a:rPr lang="cs-CZ" dirty="0" smtClean="0"/>
              <a:t>právné </a:t>
            </a:r>
            <a:r>
              <a:rPr lang="cs-CZ" dirty="0"/>
              <a:t>stanovení hodnotících </a:t>
            </a:r>
            <a:r>
              <a:rPr lang="cs-CZ" dirty="0" smtClean="0"/>
              <a:t>kritérií</a:t>
            </a:r>
          </a:p>
          <a:p>
            <a:r>
              <a:rPr lang="cs-CZ" dirty="0"/>
              <a:t>p</a:t>
            </a:r>
            <a:r>
              <a:rPr lang="cs-CZ" dirty="0" smtClean="0"/>
              <a:t>osuzování </a:t>
            </a:r>
            <a:r>
              <a:rPr lang="cs-CZ" dirty="0"/>
              <a:t>pouze přijatelných </a:t>
            </a:r>
            <a:r>
              <a:rPr lang="cs-CZ" dirty="0" smtClean="0"/>
              <a:t>nabídek</a:t>
            </a:r>
          </a:p>
          <a:p>
            <a:r>
              <a:rPr lang="cs-CZ" dirty="0"/>
              <a:t>d</a:t>
            </a:r>
            <a:r>
              <a:rPr lang="cs-CZ" dirty="0" smtClean="0"/>
              <a:t>održování </a:t>
            </a:r>
            <a:r>
              <a:rPr lang="cs-CZ" dirty="0"/>
              <a:t>lhůt pro předkládání </a:t>
            </a:r>
            <a:r>
              <a:rPr lang="cs-CZ" dirty="0" smtClean="0"/>
              <a:t>nabídek</a:t>
            </a:r>
          </a:p>
          <a:p>
            <a:r>
              <a:rPr lang="cs-CZ" dirty="0"/>
              <a:t>p</a:t>
            </a:r>
            <a:r>
              <a:rPr lang="cs-CZ" dirty="0" smtClean="0"/>
              <a:t>ozor </a:t>
            </a:r>
            <a:r>
              <a:rPr lang="cs-CZ" dirty="0"/>
              <a:t>na navýšení ceny zakázky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063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Nový CzechInvest">
      <a:dk1>
        <a:srgbClr val="002D62"/>
      </a:dk1>
      <a:lt1>
        <a:srgbClr val="FFFFFF"/>
      </a:lt1>
      <a:dk2>
        <a:srgbClr val="C90000"/>
      </a:dk2>
      <a:lt2>
        <a:srgbClr val="BAC9D6"/>
      </a:lt2>
      <a:accent1>
        <a:srgbClr val="E51937"/>
      </a:accent1>
      <a:accent2>
        <a:srgbClr val="6C98AC"/>
      </a:accent2>
      <a:accent3>
        <a:srgbClr val="8E6B8A"/>
      </a:accent3>
      <a:accent4>
        <a:srgbClr val="619080"/>
      </a:accent4>
      <a:accent5>
        <a:srgbClr val="969D55"/>
      </a:accent5>
      <a:accent6>
        <a:srgbClr val="D99B3B"/>
      </a:accent6>
      <a:hlink>
        <a:srgbClr val="1C9AD2"/>
      </a:hlink>
      <a:folHlink>
        <a:srgbClr val="C0B02B"/>
      </a:folHlink>
    </a:clrScheme>
    <a:fontScheme name="CzechInve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538</Words>
  <Application>Microsoft Office PowerPoint</Application>
  <PresentationFormat>Předvádění na obrazovce (4:3)</PresentationFormat>
  <Paragraphs>143</Paragraphs>
  <Slides>16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Operační program Podnikání a inovace doporučení pro další programové období, vzorové projekty</vt:lpstr>
      <vt:lpstr>Administrace programů OPPI</vt:lpstr>
      <vt:lpstr>Životní cyklus projektu</vt:lpstr>
      <vt:lpstr>Proces administrace projektu</vt:lpstr>
      <vt:lpstr>Nepodcenit přípravu projektu</vt:lpstr>
      <vt:lpstr>Správně vyplnit Registrační žádost</vt:lpstr>
      <vt:lpstr>Správně vyplnit Plnou žádost</vt:lpstr>
      <vt:lpstr>Realizace projektu</vt:lpstr>
      <vt:lpstr>Výběrová řízení</vt:lpstr>
      <vt:lpstr>Žádost o platbu</vt:lpstr>
      <vt:lpstr>Shrnutí</vt:lpstr>
      <vt:lpstr>Úspěšné projekty</vt:lpstr>
      <vt:lpstr>Nemovitosti</vt:lpstr>
      <vt:lpstr>Nemovitosti</vt:lpstr>
      <vt:lpstr>Děkuji za pozornost.</vt:lpstr>
      <vt:lpstr>Agentura pro podporu podnikání a investic  Státní příspěvková organizace založena v roce 1992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odprezentuj.cz</dc:creator>
  <cp:lastModifiedBy>Menclová Petra</cp:lastModifiedBy>
  <cp:revision>101</cp:revision>
  <dcterms:created xsi:type="dcterms:W3CDTF">2012-06-20T14:31:06Z</dcterms:created>
  <dcterms:modified xsi:type="dcterms:W3CDTF">2013-04-25T12:45:34Z</dcterms:modified>
</cp:coreProperties>
</file>