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901" r:id="rId2"/>
    <p:sldMasterId id="2147483915" r:id="rId3"/>
    <p:sldMasterId id="2147483929" r:id="rId4"/>
    <p:sldMasterId id="2147483943" r:id="rId5"/>
    <p:sldMasterId id="2147483957" r:id="rId6"/>
  </p:sldMasterIdLst>
  <p:notesMasterIdLst>
    <p:notesMasterId r:id="rId20"/>
  </p:notesMasterIdLst>
  <p:handoutMasterIdLst>
    <p:handoutMasterId r:id="rId21"/>
  </p:handoutMasterIdLst>
  <p:sldIdLst>
    <p:sldId id="326" r:id="rId7"/>
    <p:sldId id="405" r:id="rId8"/>
    <p:sldId id="416" r:id="rId9"/>
    <p:sldId id="406" r:id="rId10"/>
    <p:sldId id="408" r:id="rId11"/>
    <p:sldId id="412" r:id="rId12"/>
    <p:sldId id="417" r:id="rId13"/>
    <p:sldId id="413" r:id="rId14"/>
    <p:sldId id="411" r:id="rId15"/>
    <p:sldId id="418" r:id="rId16"/>
    <p:sldId id="414" r:id="rId17"/>
    <p:sldId id="415" r:id="rId18"/>
    <p:sldId id="355" r:id="rId19"/>
  </p:sldIdLst>
  <p:sldSz cx="9144000" cy="6858000" type="screen4x3"/>
  <p:notesSz cx="6811963" cy="99425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003B6F"/>
      </a:buClr>
      <a:buSzPct val="100000"/>
      <a:buFont typeface="Wingdings" pitchFamily="2" charset="2"/>
      <a:buChar char="n"/>
      <a:defRPr sz="1600" kern="1200">
        <a:solidFill>
          <a:srgbClr val="6A6B6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003B6F"/>
      </a:buClr>
      <a:buSzPct val="100000"/>
      <a:buFont typeface="Wingdings" pitchFamily="2" charset="2"/>
      <a:buChar char="n"/>
      <a:defRPr sz="1600" kern="1200">
        <a:solidFill>
          <a:srgbClr val="6A6B6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003B6F"/>
      </a:buClr>
      <a:buSzPct val="100000"/>
      <a:buFont typeface="Wingdings" pitchFamily="2" charset="2"/>
      <a:buChar char="n"/>
      <a:defRPr sz="1600" kern="1200">
        <a:solidFill>
          <a:srgbClr val="6A6B6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003B6F"/>
      </a:buClr>
      <a:buSzPct val="100000"/>
      <a:buFont typeface="Wingdings" pitchFamily="2" charset="2"/>
      <a:buChar char="n"/>
      <a:defRPr sz="1600" kern="1200">
        <a:solidFill>
          <a:srgbClr val="6A6B6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003B6F"/>
      </a:buClr>
      <a:buSzPct val="100000"/>
      <a:buFont typeface="Wingdings" pitchFamily="2" charset="2"/>
      <a:buChar char="n"/>
      <a:defRPr sz="1600" kern="1200">
        <a:solidFill>
          <a:srgbClr val="6A6B6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6A6B6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6A6B6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6A6B6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6A6B6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6699"/>
    <a:srgbClr val="800080"/>
    <a:srgbClr val="003366"/>
    <a:srgbClr val="5F5F5F"/>
    <a:srgbClr val="3399FF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0" autoAdjust="0"/>
    <p:restoredTop sz="94595" autoAdjust="0"/>
  </p:normalViewPr>
  <p:slideViewPr>
    <p:cSldViewPr snapToGrid="0">
      <p:cViewPr>
        <p:scale>
          <a:sx n="70" d="100"/>
          <a:sy n="70" d="100"/>
        </p:scale>
        <p:origin x="-1686" y="-180"/>
      </p:cViewPr>
      <p:guideLst>
        <p:guide orient="horz" pos="2160"/>
        <p:guide orient="horz" pos="848"/>
        <p:guide orient="horz" pos="1056"/>
        <p:guide pos="2846"/>
        <p:guide pos="259"/>
        <p:guide pos="5598"/>
        <p:guide pos="1659"/>
        <p:guide pos="2427"/>
        <p:guide pos="5347"/>
        <p:guide pos="40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3006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z-fs1\PG_SHARE\002%20Accounting\10_Projects\2013_Czechinvest\2013_Czechinvest%20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105700276516862"/>
          <c:y val="7.3905037328543574E-2"/>
          <c:w val="0.62023447069116355"/>
          <c:h val="0.69836030912802571"/>
        </c:manualLayout>
      </c:layout>
      <c:areaChart>
        <c:grouping val="stacked"/>
        <c:varyColors val="0"/>
        <c:ser>
          <c:idx val="0"/>
          <c:order val="0"/>
          <c:tx>
            <c:strRef>
              <c:f>List1!$C$25</c:f>
              <c:strCache>
                <c:ptCount val="1"/>
                <c:pt idx="0">
                  <c:v>Pracovní místa</c:v>
                </c:pt>
              </c:strCache>
            </c:strRef>
          </c:tx>
          <c:cat>
            <c:numRef>
              <c:f>List1!$B$26:$B$33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List1!$C$26:$C$33</c:f>
              <c:numCache>
                <c:formatCode>General</c:formatCode>
                <c:ptCount val="8"/>
                <c:pt idx="0">
                  <c:v>3.4</c:v>
                </c:pt>
                <c:pt idx="1">
                  <c:v>3.6</c:v>
                </c:pt>
                <c:pt idx="2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List1!$D$25</c:f>
              <c:strCache>
                <c:ptCount val="1"/>
                <c:pt idx="0">
                  <c:v>Školení</c:v>
                </c:pt>
              </c:strCache>
            </c:strRef>
          </c:tx>
          <c:spPr>
            <a:solidFill>
              <a:srgbClr val="003B6F">
                <a:lumMod val="20000"/>
                <a:lumOff val="80000"/>
              </a:srgbClr>
            </a:solidFill>
          </c:spPr>
          <c:cat>
            <c:numRef>
              <c:f>List1!$B$26:$B$33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List1!$D$26:$D$33</c:f>
              <c:numCache>
                <c:formatCode>General</c:formatCode>
                <c:ptCount val="8"/>
                <c:pt idx="0">
                  <c:v>3.7</c:v>
                </c:pt>
                <c:pt idx="1">
                  <c:v>3.3</c:v>
                </c:pt>
                <c:pt idx="2">
                  <c:v>1.7</c:v>
                </c:pt>
                <c:pt idx="5">
                  <c:v>1.7</c:v>
                </c:pt>
              </c:numCache>
            </c:numRef>
          </c:val>
        </c:ser>
        <c:ser>
          <c:idx val="2"/>
          <c:order val="2"/>
          <c:tx>
            <c:strRef>
              <c:f>List1!$E$25</c:f>
              <c:strCache>
                <c:ptCount val="1"/>
                <c:pt idx="0">
                  <c:v>Sleva na dani</c:v>
                </c:pt>
              </c:strCache>
            </c:strRef>
          </c:tx>
          <c:spPr>
            <a:solidFill>
              <a:srgbClr val="003B6F">
                <a:lumMod val="75000"/>
              </a:srgbClr>
            </a:solidFill>
          </c:spPr>
          <c:cat>
            <c:numRef>
              <c:f>List1!$B$26:$B$33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List1!$E$26:$E$33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11.5</c:v>
                </c:pt>
                <c:pt idx="3">
                  <c:v>8.5</c:v>
                </c:pt>
                <c:pt idx="4">
                  <c:v>0</c:v>
                </c:pt>
                <c:pt idx="5">
                  <c:v>27.1</c:v>
                </c:pt>
                <c:pt idx="6">
                  <c:v>76.599999999999994</c:v>
                </c:pt>
                <c:pt idx="7">
                  <c:v>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881472"/>
        <c:axId val="115883008"/>
      </c:areaChart>
      <c:catAx>
        <c:axId val="11588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15883008"/>
        <c:crosses val="autoZero"/>
        <c:auto val="1"/>
        <c:lblAlgn val="ctr"/>
        <c:lblOffset val="100"/>
        <c:noMultiLvlLbl val="0"/>
      </c:catAx>
      <c:valAx>
        <c:axId val="115883008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cs-CZ" sz="1100" dirty="0"/>
                  <a:t>Mil.</a:t>
                </a:r>
                <a:r>
                  <a:rPr lang="cs-CZ" sz="1100" baseline="0" dirty="0"/>
                  <a:t> CZK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14855876551954952"/>
              <c:y val="0.419298436230667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158814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630149761012747"/>
          <c:y val="0.84306681101089576"/>
          <c:w val="0.77386233294449847"/>
          <c:h val="0.14964926978071244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zero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67E06F-016C-451B-8D28-8C5DD9239FBB}" type="datetimeFigureOut">
              <a:rPr lang="cs-CZ"/>
              <a:pPr>
                <a:defRPr/>
              </a:pPr>
              <a:t>13.12.2013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792E5D-5C3D-42A2-8E9B-185454A767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5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9661" y="708803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2813"/>
            <a:ext cx="545306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7" tIns="45773" rIns="91547" bIns="45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7" tIns="45773" rIns="91547" bIns="45773" numCol="1" anchor="b" anchorCtr="0" compatLnSpc="1">
            <a:prstTxWarp prst="textNoShape">
              <a:avLst/>
            </a:prstTxWarp>
          </a:bodyPr>
          <a:lstStyle>
            <a:lvl1pPr defTabSz="915988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245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7" tIns="45773" rIns="91547" bIns="45773" numCol="1" anchor="b" anchorCtr="0" compatLnSpc="1">
            <a:prstTxWarp prst="textNoShape">
              <a:avLst/>
            </a:prstTxWarp>
          </a:bodyPr>
          <a:lstStyle>
            <a:lvl1pPr algn="r" defTabSz="915988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9849130-5E28-48FA-B947-2F8157632B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9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08025"/>
            <a:ext cx="4970462" cy="3727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49130-5E28-48FA-B947-2F8157632B9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32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C9C19456-D757-445A-990D-A39DA600852B}" type="slidenum">
              <a:rPr lang="de-DE" sz="1000" smtClean="0">
                <a:solidFill>
                  <a:prstClr val="black"/>
                </a:solidFill>
              </a:rPr>
              <a:pPr eaLnBrk="1" hangingPunct="1"/>
              <a:t>6</a:t>
            </a:fld>
            <a:endParaRPr lang="de-DE" sz="1000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54063"/>
            <a:ext cx="4948238" cy="371157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5863" cy="4471988"/>
          </a:xfrm>
          <a:noFill/>
        </p:spPr>
        <p:txBody>
          <a:bodyPr/>
          <a:lstStyle/>
          <a:p>
            <a:pPr defTabSz="762000"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08025"/>
            <a:ext cx="4970462" cy="3727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49130-5E28-48FA-B947-2F8157632B9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32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defTabSz="915988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F39B0F80-A361-48C5-BFC3-7F676234031D}" type="slidenum">
              <a:rPr lang="de-DE" sz="1000" smtClean="0">
                <a:solidFill>
                  <a:schemeClr val="tx1"/>
                </a:solidFill>
              </a:rPr>
              <a:pPr eaLnBrk="1" hangingPunct="1"/>
              <a:t>13</a:t>
            </a:fld>
            <a:endParaRPr lang="de-DE" sz="100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52475"/>
            <a:ext cx="4951412" cy="37131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9638"/>
            <a:ext cx="4999037" cy="4475162"/>
          </a:xfrm>
          <a:noFill/>
        </p:spPr>
        <p:txBody>
          <a:bodyPr lIns="91558" tIns="45779" rIns="91558" bIns="45779"/>
          <a:lstStyle/>
          <a:p>
            <a:pPr defTabSz="76200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b_logo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181725"/>
            <a:ext cx="11620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445125"/>
            <a:ext cx="5119687" cy="520700"/>
          </a:xfrm>
        </p:spPr>
        <p:txBody>
          <a:bodyPr/>
          <a:lstStyle>
            <a:lvl1pPr marL="0" indent="0">
              <a:defRPr sz="12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4365625"/>
            <a:ext cx="5672137" cy="1008063"/>
          </a:xfrm>
        </p:spPr>
        <p:txBody>
          <a:bodyPr anchor="t"/>
          <a:lstStyle>
            <a:lvl1pPr>
              <a:defRPr sz="3100" b="1"/>
            </a:lvl1pPr>
          </a:lstStyle>
          <a:p>
            <a:pPr lvl="0"/>
            <a:r>
              <a:rPr lang="de-DE" noProof="0" smtClean="0"/>
              <a:t>Titel Präsentation</a:t>
            </a:r>
            <a:br>
              <a:rPr lang="de-DE" noProof="0" smtClean="0"/>
            </a:br>
            <a:r>
              <a:rPr lang="de-DE" noProof="0" smtClean="0"/>
              <a:t>(auch zweizeilig)</a:t>
            </a:r>
          </a:p>
        </p:txBody>
      </p:sp>
    </p:spTree>
    <p:extLst>
      <p:ext uri="{BB962C8B-B14F-4D97-AF65-F5344CB8AC3E}">
        <p14:creationId xmlns:p14="http://schemas.microsoft.com/office/powerpoint/2010/main" val="9627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099E-A3E7-4C5A-BE4B-86441F3DC4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9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88138" y="708025"/>
            <a:ext cx="2132012" cy="5745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8925" y="708025"/>
            <a:ext cx="6246813" cy="57451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1A67-9C02-4E71-BB7E-DDFA1922BF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74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8925" y="708025"/>
            <a:ext cx="8531225" cy="5745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2A58-8519-4553-9A18-F5BC25CF79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19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063" y="708025"/>
            <a:ext cx="8447087" cy="742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288925" y="1562100"/>
            <a:ext cx="8531225" cy="4891088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29AF-17B4-4206-B5ED-B0CFC0A834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92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0D7E96-AE7D-403A-AC4A-0E608D858502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63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b_logo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181725"/>
            <a:ext cx="11620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445125"/>
            <a:ext cx="5119687" cy="520700"/>
          </a:xfrm>
        </p:spPr>
        <p:txBody>
          <a:bodyPr/>
          <a:lstStyle>
            <a:lvl1pPr marL="0" indent="0">
              <a:defRPr sz="12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4365625"/>
            <a:ext cx="5672137" cy="1008063"/>
          </a:xfrm>
        </p:spPr>
        <p:txBody>
          <a:bodyPr anchor="t"/>
          <a:lstStyle>
            <a:lvl1pPr>
              <a:defRPr sz="3100" b="1"/>
            </a:lvl1pPr>
          </a:lstStyle>
          <a:p>
            <a:pPr lvl="0"/>
            <a:r>
              <a:rPr lang="de-DE" noProof="0" smtClean="0"/>
              <a:t>Titel Präsentation</a:t>
            </a:r>
            <a:br>
              <a:rPr lang="de-DE" noProof="0" smtClean="0"/>
            </a:br>
            <a:r>
              <a:rPr lang="de-DE" noProof="0" smtClean="0"/>
              <a:t>(auch zweizeilig)</a:t>
            </a:r>
          </a:p>
        </p:txBody>
      </p:sp>
    </p:spTree>
    <p:extLst>
      <p:ext uri="{BB962C8B-B14F-4D97-AF65-F5344CB8AC3E}">
        <p14:creationId xmlns:p14="http://schemas.microsoft.com/office/powerpoint/2010/main" val="395198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932A-6407-40C1-B4A4-DBB34A8351F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7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C379-056F-4C9A-95BC-5EDF1F5987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7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8925" y="1562100"/>
            <a:ext cx="4189413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0738" y="1562100"/>
            <a:ext cx="4189412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D684-5A30-429F-8C86-F22A1295F7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7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878-CF12-4609-A206-BD783BEC787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8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932A-6407-40C1-B4A4-DBB34A8351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48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91E1-26DC-4392-85CC-EA0F6A90C4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66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3080-2AEA-41DE-810C-2F620006587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92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8B05-264E-4883-AAE3-9FAFA06B726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0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F2B9-4A44-46B2-9E21-51593C611B2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965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099E-A3E7-4C5A-BE4B-86441F3DC49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31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88138" y="708025"/>
            <a:ext cx="2132012" cy="5745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8925" y="708025"/>
            <a:ext cx="6246813" cy="57451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1A67-9C02-4E71-BB7E-DDFA1922BF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23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8925" y="708025"/>
            <a:ext cx="8531225" cy="5745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2A58-8519-4553-9A18-F5BC25CF79D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063" y="708025"/>
            <a:ext cx="8447087" cy="742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288925" y="1562100"/>
            <a:ext cx="8531225" cy="4891088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29AF-17B4-4206-B5ED-B0CFC0A8347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67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b_logo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181725"/>
            <a:ext cx="11620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445125"/>
            <a:ext cx="5119687" cy="520700"/>
          </a:xfrm>
        </p:spPr>
        <p:txBody>
          <a:bodyPr/>
          <a:lstStyle>
            <a:lvl1pPr marL="0" indent="0">
              <a:defRPr sz="12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4365625"/>
            <a:ext cx="5672137" cy="1008063"/>
          </a:xfrm>
        </p:spPr>
        <p:txBody>
          <a:bodyPr anchor="t"/>
          <a:lstStyle>
            <a:lvl1pPr>
              <a:defRPr sz="3100" b="1"/>
            </a:lvl1pPr>
          </a:lstStyle>
          <a:p>
            <a:pPr lvl="0"/>
            <a:r>
              <a:rPr lang="de-DE" noProof="0" smtClean="0"/>
              <a:t>Titel Präsentation</a:t>
            </a:r>
            <a:br>
              <a:rPr lang="de-DE" noProof="0" smtClean="0"/>
            </a:br>
            <a:r>
              <a:rPr lang="de-DE" noProof="0" smtClean="0"/>
              <a:t>(auch zweizeilig)</a:t>
            </a:r>
          </a:p>
        </p:txBody>
      </p:sp>
    </p:spTree>
    <p:extLst>
      <p:ext uri="{BB962C8B-B14F-4D97-AF65-F5344CB8AC3E}">
        <p14:creationId xmlns:p14="http://schemas.microsoft.com/office/powerpoint/2010/main" val="3245496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932A-6407-40C1-B4A4-DBB34A8351F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8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C379-056F-4C9A-95BC-5EDF1F5987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3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C379-056F-4C9A-95BC-5EDF1F5987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16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8925" y="1562100"/>
            <a:ext cx="4189413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0738" y="1562100"/>
            <a:ext cx="4189412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D684-5A30-429F-8C86-F22A1295F7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8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878-CF12-4609-A206-BD783BEC787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39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91E1-26DC-4392-85CC-EA0F6A90C4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9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3080-2AEA-41DE-810C-2F620006587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56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8B05-264E-4883-AAE3-9FAFA06B726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58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F2B9-4A44-46B2-9E21-51593C611B2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58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099E-A3E7-4C5A-BE4B-86441F3DC49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62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88138" y="708025"/>
            <a:ext cx="2132012" cy="5745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8925" y="708025"/>
            <a:ext cx="6246813" cy="57451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1A67-9C02-4E71-BB7E-DDFA1922BF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0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8925" y="708025"/>
            <a:ext cx="8531225" cy="5745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2A58-8519-4553-9A18-F5BC25CF79D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8925" y="1562100"/>
            <a:ext cx="4189413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0738" y="1562100"/>
            <a:ext cx="4189412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D684-5A30-429F-8C86-F22A1295F7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85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063" y="708025"/>
            <a:ext cx="8447087" cy="742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288925" y="1562100"/>
            <a:ext cx="8531225" cy="4891088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29AF-17B4-4206-B5ED-B0CFC0A8347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82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b_logo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181725"/>
            <a:ext cx="11620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445125"/>
            <a:ext cx="5119687" cy="520700"/>
          </a:xfrm>
        </p:spPr>
        <p:txBody>
          <a:bodyPr/>
          <a:lstStyle>
            <a:lvl1pPr marL="0" indent="0">
              <a:defRPr sz="12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4365625"/>
            <a:ext cx="5672137" cy="1008063"/>
          </a:xfrm>
        </p:spPr>
        <p:txBody>
          <a:bodyPr anchor="t"/>
          <a:lstStyle>
            <a:lvl1pPr>
              <a:defRPr sz="3100" b="1"/>
            </a:lvl1pPr>
          </a:lstStyle>
          <a:p>
            <a:pPr lvl="0"/>
            <a:r>
              <a:rPr lang="de-DE" noProof="0" smtClean="0"/>
              <a:t>Titel Präsentation</a:t>
            </a:r>
            <a:br>
              <a:rPr lang="de-DE" noProof="0" smtClean="0"/>
            </a:br>
            <a:r>
              <a:rPr lang="de-DE" noProof="0" smtClean="0"/>
              <a:t>(auch zweizeilig)</a:t>
            </a:r>
          </a:p>
        </p:txBody>
      </p:sp>
    </p:spTree>
    <p:extLst>
      <p:ext uri="{BB962C8B-B14F-4D97-AF65-F5344CB8AC3E}">
        <p14:creationId xmlns:p14="http://schemas.microsoft.com/office/powerpoint/2010/main" val="3733317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932A-6407-40C1-B4A4-DBB34A8351F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8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C379-056F-4C9A-95BC-5EDF1F5987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7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8925" y="1562100"/>
            <a:ext cx="4189413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0738" y="1562100"/>
            <a:ext cx="4189412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D684-5A30-429F-8C86-F22A1295F7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78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878-CF12-4609-A206-BD783BEC787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18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91E1-26DC-4392-85CC-EA0F6A90C4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9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3080-2AEA-41DE-810C-2F620006587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27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8B05-264E-4883-AAE3-9FAFA06B726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033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F2B9-4A44-46B2-9E21-51593C611B2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7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878-CF12-4609-A206-BD783BEC78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808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099E-A3E7-4C5A-BE4B-86441F3DC49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07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88138" y="708025"/>
            <a:ext cx="2132012" cy="5745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8925" y="708025"/>
            <a:ext cx="6246813" cy="57451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1A67-9C02-4E71-BB7E-DDFA1922BF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43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8925" y="708025"/>
            <a:ext cx="8531225" cy="5745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2A58-8519-4553-9A18-F5BC25CF79D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51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063" y="708025"/>
            <a:ext cx="8447087" cy="742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288925" y="1562100"/>
            <a:ext cx="8531225" cy="4891088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29AF-17B4-4206-B5ED-B0CFC0A8347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34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b_logo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181725"/>
            <a:ext cx="11620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445125"/>
            <a:ext cx="5119687" cy="520700"/>
          </a:xfrm>
        </p:spPr>
        <p:txBody>
          <a:bodyPr/>
          <a:lstStyle>
            <a:lvl1pPr marL="0" indent="0">
              <a:defRPr sz="12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4365625"/>
            <a:ext cx="5672137" cy="1008063"/>
          </a:xfrm>
        </p:spPr>
        <p:txBody>
          <a:bodyPr anchor="t"/>
          <a:lstStyle>
            <a:lvl1pPr>
              <a:defRPr sz="3100" b="1"/>
            </a:lvl1pPr>
          </a:lstStyle>
          <a:p>
            <a:pPr lvl="0"/>
            <a:r>
              <a:rPr lang="de-DE" noProof="0" smtClean="0"/>
              <a:t>Titel Präsentation</a:t>
            </a:r>
            <a:br>
              <a:rPr lang="de-DE" noProof="0" smtClean="0"/>
            </a:br>
            <a:r>
              <a:rPr lang="de-DE" noProof="0" smtClean="0"/>
              <a:t>(auch zweizeilig)</a:t>
            </a:r>
          </a:p>
        </p:txBody>
      </p:sp>
    </p:spTree>
    <p:extLst>
      <p:ext uri="{BB962C8B-B14F-4D97-AF65-F5344CB8AC3E}">
        <p14:creationId xmlns:p14="http://schemas.microsoft.com/office/powerpoint/2010/main" val="1452939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932A-6407-40C1-B4A4-DBB34A8351F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96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C379-056F-4C9A-95BC-5EDF1F5987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13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8925" y="1562100"/>
            <a:ext cx="4189413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0738" y="1562100"/>
            <a:ext cx="4189412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D684-5A30-429F-8C86-F22A1295F7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9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878-CF12-4609-A206-BD783BEC787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00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91E1-26DC-4392-85CC-EA0F6A90C4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0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91E1-26DC-4392-85CC-EA0F6A90C4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08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3080-2AEA-41DE-810C-2F620006587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130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8B05-264E-4883-AAE3-9FAFA06B726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16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F2B9-4A44-46B2-9E21-51593C611B2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57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099E-A3E7-4C5A-BE4B-86441F3DC49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8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88138" y="708025"/>
            <a:ext cx="2132012" cy="5745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8925" y="708025"/>
            <a:ext cx="6246813" cy="57451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1A67-9C02-4E71-BB7E-DDFA1922BF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19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8925" y="708025"/>
            <a:ext cx="8531225" cy="5745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2A58-8519-4553-9A18-F5BC25CF79D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49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063" y="708025"/>
            <a:ext cx="8447087" cy="742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288925" y="1562100"/>
            <a:ext cx="8531225" cy="4891088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29AF-17B4-4206-B5ED-B0CFC0A8347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5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b_logo_72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181725"/>
            <a:ext cx="11620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5445125"/>
            <a:ext cx="5119687" cy="520700"/>
          </a:xfrm>
        </p:spPr>
        <p:txBody>
          <a:bodyPr/>
          <a:lstStyle>
            <a:lvl1pPr marL="0" indent="0">
              <a:defRPr sz="12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4365625"/>
            <a:ext cx="5672137" cy="1008063"/>
          </a:xfrm>
        </p:spPr>
        <p:txBody>
          <a:bodyPr anchor="t"/>
          <a:lstStyle>
            <a:lvl1pPr>
              <a:defRPr sz="3100" b="1"/>
            </a:lvl1pPr>
          </a:lstStyle>
          <a:p>
            <a:pPr lvl="0"/>
            <a:r>
              <a:rPr lang="de-DE" noProof="0" smtClean="0"/>
              <a:t>Titel Präsentation</a:t>
            </a:r>
            <a:br>
              <a:rPr lang="de-DE" noProof="0" smtClean="0"/>
            </a:br>
            <a:r>
              <a:rPr lang="de-DE" noProof="0" smtClean="0"/>
              <a:t>(auch zweizeilig)</a:t>
            </a:r>
          </a:p>
        </p:txBody>
      </p:sp>
    </p:spTree>
    <p:extLst>
      <p:ext uri="{BB962C8B-B14F-4D97-AF65-F5344CB8AC3E}">
        <p14:creationId xmlns:p14="http://schemas.microsoft.com/office/powerpoint/2010/main" val="125984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4932A-6407-40C1-B4A4-DBB34A8351F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31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C379-056F-4C9A-95BC-5EDF1F5987D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2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3080-2AEA-41DE-810C-2F62000658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0986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8925" y="1562100"/>
            <a:ext cx="4189413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0738" y="1562100"/>
            <a:ext cx="4189412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D684-5A30-429F-8C86-F22A1295F73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948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878-CF12-4609-A206-BD783BEC787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8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91E1-26DC-4392-85CC-EA0F6A90C45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04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A3080-2AEA-41DE-810C-2F620006587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322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8B05-264E-4883-AAE3-9FAFA06B726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243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F2B9-4A44-46B2-9E21-51593C611B2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731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099E-A3E7-4C5A-BE4B-86441F3DC49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298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88138" y="708025"/>
            <a:ext cx="2132012" cy="57451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8925" y="708025"/>
            <a:ext cx="6246813" cy="57451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1A67-9C02-4E71-BB7E-DDFA1922BF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11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288925" y="708025"/>
            <a:ext cx="8531225" cy="57451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2A58-8519-4553-9A18-F5BC25CF79D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174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063" y="708025"/>
            <a:ext cx="8447087" cy="7429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288925" y="1562100"/>
            <a:ext cx="8531225" cy="4891088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29AF-17B4-4206-B5ED-B0CFC0A8347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8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8B05-264E-4883-AAE3-9FAFA06B72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91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1F2B9-4A44-46B2-9E21-51593C611B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07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62100"/>
            <a:ext cx="8531225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708025"/>
            <a:ext cx="84470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Folientitel bearbeiten</a:t>
            </a:r>
            <a:br>
              <a:rPr lang="de-DE" dirty="0" smtClean="0"/>
            </a:br>
            <a:r>
              <a:rPr lang="de-DE" dirty="0" err="1" smtClean="0"/>
              <a:t>max</a:t>
            </a:r>
            <a:r>
              <a:rPr lang="de-DE" dirty="0" smtClean="0"/>
              <a:t> 2-zeilig</a:t>
            </a: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0" y="539750"/>
            <a:ext cx="9144000" cy="0"/>
          </a:xfrm>
          <a:prstGeom prst="line">
            <a:avLst/>
          </a:prstGeom>
          <a:noFill/>
          <a:ln w="3175">
            <a:solidFill>
              <a:schemeClr val="tx2">
                <a:alpha val="2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384175" y="6638925"/>
            <a:ext cx="2751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www.kspg.com</a:t>
            </a:r>
          </a:p>
        </p:txBody>
      </p:sp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2976563" y="6635750"/>
            <a:ext cx="30591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© Pierburg GmbH 2011– Respect protective note ISO 16016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de-DE" sz="800">
              <a:ea typeface="ＭＳ Ｐゴシック" pitchFamily="34" charset="-128"/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290513" y="146050"/>
            <a:ext cx="6265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Pierburg</a:t>
            </a:r>
            <a:r>
              <a:rPr lang="de-DE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de-DE" sz="1200" dirty="0" err="1" smtClean="0">
                <a:solidFill>
                  <a:schemeClr val="tx2"/>
                </a:solidFill>
                <a:ea typeface="ＭＳ Ｐゴシック" pitchFamily="34" charset="-128"/>
              </a:rPr>
              <a:t>s.r.o</a:t>
            </a:r>
            <a:r>
              <a:rPr lang="de-DE" sz="1200" dirty="0" smtClean="0">
                <a:solidFill>
                  <a:schemeClr val="tx2"/>
                </a:solidFill>
                <a:ea typeface="ＭＳ Ｐゴシック" pitchFamily="34" charset="-128"/>
              </a:rPr>
              <a:t>. </a:t>
            </a:r>
            <a:r>
              <a:rPr lang="cs-CZ" sz="1200" dirty="0" smtClean="0">
                <a:solidFill>
                  <a:schemeClr val="tx2"/>
                </a:solidFill>
                <a:ea typeface="ＭＳ Ｐゴシック" pitchFamily="34" charset="-128"/>
              </a:rPr>
              <a:t>–</a:t>
            </a:r>
            <a:r>
              <a:rPr lang="cs-CZ" sz="1200" baseline="0" dirty="0" smtClean="0">
                <a:solidFill>
                  <a:schemeClr val="tx2"/>
                </a:solidFill>
                <a:ea typeface="ＭＳ Ｐゴシック" pitchFamily="34" charset="-128"/>
              </a:rPr>
              <a:t>  Investiční pobídky</a:t>
            </a:r>
            <a:endParaRPr lang="de-DE" sz="12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3575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0D7E96-AE7D-403A-AC4A-0E608D8585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4" name="Picture 5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150813"/>
            <a:ext cx="10033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55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3032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6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5263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7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60363" indent="-36036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90000"/>
        <a:buFont typeface="Wingdings" pitchFamily="2" charset="2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987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2pPr>
      <a:lvl3pPr marL="1257300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3pPr>
      <a:lvl4pPr marL="1704975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62100"/>
            <a:ext cx="8531225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708025"/>
            <a:ext cx="84470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bearbeiten</a:t>
            </a:r>
            <a:br>
              <a:rPr lang="de-DE" smtClean="0"/>
            </a:br>
            <a:r>
              <a:rPr lang="de-DE" smtClean="0"/>
              <a:t>max 2-zeilig</a:t>
            </a: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0" y="539750"/>
            <a:ext cx="9144000" cy="0"/>
          </a:xfrm>
          <a:prstGeom prst="line">
            <a:avLst/>
          </a:prstGeom>
          <a:noFill/>
          <a:ln w="3175">
            <a:solidFill>
              <a:schemeClr val="tx2">
                <a:alpha val="2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384175" y="6638925"/>
            <a:ext cx="2751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www.kspg.com</a:t>
            </a:r>
          </a:p>
        </p:txBody>
      </p:sp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2976563" y="6635750"/>
            <a:ext cx="30591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© Pierburg GmbH 2011– Respect protective note ISO 16016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de-DE" sz="800">
              <a:ea typeface="ＭＳ Ｐゴシック" pitchFamily="34" charset="-128"/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290513" y="146050"/>
            <a:ext cx="6265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200" smtClean="0">
                <a:solidFill>
                  <a:srgbClr val="000000"/>
                </a:solidFill>
                <a:ea typeface="ＭＳ Ｐゴシック" pitchFamily="34" charset="-128"/>
              </a:rPr>
              <a:t>Pierburg s.r.o. – Company Presentation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3575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0D7E96-AE7D-403A-AC4A-0E608D8585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4" name="Picture 5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150813"/>
            <a:ext cx="10033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5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3032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6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5263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6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60363" indent="-36036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90000"/>
        <a:buFont typeface="Wingdings" pitchFamily="2" charset="2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987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2pPr>
      <a:lvl3pPr marL="1257300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3pPr>
      <a:lvl4pPr marL="1704975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62100"/>
            <a:ext cx="8531225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708025"/>
            <a:ext cx="84470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bearbeiten</a:t>
            </a:r>
            <a:br>
              <a:rPr lang="de-DE" smtClean="0"/>
            </a:br>
            <a:r>
              <a:rPr lang="de-DE" smtClean="0"/>
              <a:t>max 2-zeilig</a:t>
            </a: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0" y="539750"/>
            <a:ext cx="9144000" cy="0"/>
          </a:xfrm>
          <a:prstGeom prst="line">
            <a:avLst/>
          </a:prstGeom>
          <a:noFill/>
          <a:ln w="3175">
            <a:solidFill>
              <a:schemeClr val="tx2">
                <a:alpha val="2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384175" y="6638925"/>
            <a:ext cx="2751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www.kspg.com</a:t>
            </a:r>
          </a:p>
        </p:txBody>
      </p:sp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2976563" y="6635750"/>
            <a:ext cx="30591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© Pierburg GmbH 2011– Respect protective note ISO 16016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de-DE" sz="800">
              <a:ea typeface="ＭＳ Ｐゴシック" pitchFamily="34" charset="-128"/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290513" y="146050"/>
            <a:ext cx="6265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200" smtClean="0">
                <a:solidFill>
                  <a:srgbClr val="000000"/>
                </a:solidFill>
                <a:ea typeface="ＭＳ Ｐゴシック" pitchFamily="34" charset="-128"/>
              </a:rPr>
              <a:t>Pierburg s.r.o. – Company Presentation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3575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0D7E96-AE7D-403A-AC4A-0E608D8585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4" name="Picture 5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150813"/>
            <a:ext cx="10033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5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3032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6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5263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7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60363" indent="-36036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90000"/>
        <a:buFont typeface="Wingdings" pitchFamily="2" charset="2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987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2pPr>
      <a:lvl3pPr marL="1257300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3pPr>
      <a:lvl4pPr marL="1704975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62100"/>
            <a:ext cx="8531225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708025"/>
            <a:ext cx="84470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bearbeiten</a:t>
            </a:r>
            <a:br>
              <a:rPr lang="de-DE" smtClean="0"/>
            </a:br>
            <a:r>
              <a:rPr lang="de-DE" smtClean="0"/>
              <a:t>max 2-zeilig</a:t>
            </a: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0" y="539750"/>
            <a:ext cx="9144000" cy="0"/>
          </a:xfrm>
          <a:prstGeom prst="line">
            <a:avLst/>
          </a:prstGeom>
          <a:noFill/>
          <a:ln w="3175">
            <a:solidFill>
              <a:schemeClr val="tx2">
                <a:alpha val="2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384175" y="6638925"/>
            <a:ext cx="2751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www.kspg.com</a:t>
            </a:r>
          </a:p>
        </p:txBody>
      </p:sp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2976563" y="6635750"/>
            <a:ext cx="30591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© Pierburg GmbH 2011– Respect protective note ISO 16016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de-DE" sz="800">
              <a:ea typeface="ＭＳ Ｐゴシック" pitchFamily="34" charset="-128"/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290513" y="146050"/>
            <a:ext cx="6265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200" smtClean="0">
                <a:solidFill>
                  <a:srgbClr val="000000"/>
                </a:solidFill>
                <a:ea typeface="ＭＳ Ｐゴシック" pitchFamily="34" charset="-128"/>
              </a:rPr>
              <a:t>Pierburg s.r.o. – Company Presentation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3575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0D7E96-AE7D-403A-AC4A-0E608D8585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4" name="Picture 5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150813"/>
            <a:ext cx="10033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5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3032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6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5263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9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60363" indent="-36036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90000"/>
        <a:buFont typeface="Wingdings" pitchFamily="2" charset="2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987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2pPr>
      <a:lvl3pPr marL="1257300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3pPr>
      <a:lvl4pPr marL="1704975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62100"/>
            <a:ext cx="8531225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708025"/>
            <a:ext cx="84470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bearbeiten</a:t>
            </a:r>
            <a:br>
              <a:rPr lang="de-DE" smtClean="0"/>
            </a:br>
            <a:r>
              <a:rPr lang="de-DE" smtClean="0"/>
              <a:t>max 2-zeilig</a:t>
            </a: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0" y="539750"/>
            <a:ext cx="9144000" cy="0"/>
          </a:xfrm>
          <a:prstGeom prst="line">
            <a:avLst/>
          </a:prstGeom>
          <a:noFill/>
          <a:ln w="3175">
            <a:solidFill>
              <a:schemeClr val="tx2">
                <a:alpha val="2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384175" y="6638925"/>
            <a:ext cx="2751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www.kspg.com</a:t>
            </a:r>
          </a:p>
        </p:txBody>
      </p:sp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2976563" y="6635750"/>
            <a:ext cx="30591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© Pierburg GmbH 2011– Respect protective note ISO 16016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de-DE" sz="800">
              <a:ea typeface="ＭＳ Ｐゴシック" pitchFamily="34" charset="-128"/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290513" y="146050"/>
            <a:ext cx="6265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200" smtClean="0">
                <a:solidFill>
                  <a:srgbClr val="000000"/>
                </a:solidFill>
                <a:ea typeface="ＭＳ Ｐゴシック" pitchFamily="34" charset="-128"/>
              </a:rPr>
              <a:t>Pierburg s.r.o. – Company Presentation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3575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0D7E96-AE7D-403A-AC4A-0E608D8585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4" name="Picture 5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150813"/>
            <a:ext cx="10033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5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3032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6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5263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04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60363" indent="-36036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90000"/>
        <a:buFont typeface="Wingdings" pitchFamily="2" charset="2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987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2pPr>
      <a:lvl3pPr marL="1257300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3pPr>
      <a:lvl4pPr marL="1704975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562100"/>
            <a:ext cx="8531225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708025"/>
            <a:ext cx="84470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bearbeiten</a:t>
            </a:r>
            <a:br>
              <a:rPr lang="de-DE" smtClean="0"/>
            </a:br>
            <a:r>
              <a:rPr lang="de-DE" smtClean="0"/>
              <a:t>max 2-zeilig</a:t>
            </a: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0" y="539750"/>
            <a:ext cx="9144000" cy="0"/>
          </a:xfrm>
          <a:prstGeom prst="line">
            <a:avLst/>
          </a:prstGeom>
          <a:noFill/>
          <a:ln w="3175">
            <a:solidFill>
              <a:schemeClr val="tx2">
                <a:alpha val="2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384175" y="6638925"/>
            <a:ext cx="27511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de-DE" sz="800">
                <a:ea typeface="ＭＳ Ｐゴシック" pitchFamily="34" charset="-128"/>
              </a:rPr>
              <a:t>www.kspg.com</a:t>
            </a:r>
          </a:p>
        </p:txBody>
      </p:sp>
      <p:sp>
        <p:nvSpPr>
          <p:cNvPr id="1031" name="Rectangle 26"/>
          <p:cNvSpPr>
            <a:spLocks noChangeArrowheads="1"/>
          </p:cNvSpPr>
          <p:nvPr/>
        </p:nvSpPr>
        <p:spPr bwMode="auto">
          <a:xfrm>
            <a:off x="2976563" y="6635750"/>
            <a:ext cx="3059112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de-DE" sz="800" dirty="0">
                <a:ea typeface="ＭＳ Ｐゴシック" pitchFamily="34" charset="-128"/>
              </a:rPr>
              <a:t>© Pierburg </a:t>
            </a:r>
            <a:r>
              <a:rPr lang="de-DE" sz="800">
                <a:ea typeface="ＭＳ Ｐゴシック" pitchFamily="34" charset="-128"/>
              </a:rPr>
              <a:t>GmbH </a:t>
            </a:r>
            <a:r>
              <a:rPr lang="de-DE" sz="800" smtClean="0">
                <a:ea typeface="ＭＳ Ｐゴシック" pitchFamily="34" charset="-128"/>
              </a:rPr>
              <a:t>2013– </a:t>
            </a:r>
            <a:r>
              <a:rPr lang="de-DE" sz="800" dirty="0">
                <a:ea typeface="ＭＳ Ｐゴシック" pitchFamily="34" charset="-128"/>
              </a:rPr>
              <a:t>Respect protective note ISO 16016</a:t>
            </a: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de-DE" sz="800" dirty="0">
              <a:ea typeface="ＭＳ Ｐゴシック" pitchFamily="34" charset="-128"/>
            </a:endParaRPr>
          </a:p>
        </p:txBody>
      </p:sp>
      <p:sp>
        <p:nvSpPr>
          <p:cNvPr id="1032" name="Text Box 32"/>
          <p:cNvSpPr txBox="1">
            <a:spLocks noChangeArrowheads="1"/>
          </p:cNvSpPr>
          <p:nvPr/>
        </p:nvSpPr>
        <p:spPr bwMode="auto">
          <a:xfrm>
            <a:off x="290513" y="146050"/>
            <a:ext cx="6265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sz="1200" dirty="0" smtClean="0">
                <a:solidFill>
                  <a:srgbClr val="000000"/>
                </a:solidFill>
                <a:ea typeface="ＭＳ Ｐゴシック" pitchFamily="34" charset="-128"/>
              </a:rPr>
              <a:t>Pierburg s.r.o. – ProMon System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35750"/>
            <a:ext cx="21336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0D7E96-AE7D-403A-AC4A-0E608D858502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1034" name="Picture 5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150813"/>
            <a:ext cx="10033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55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650"/>
            <a:ext cx="3032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56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5263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4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60363" indent="-360363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90000"/>
        <a:buFont typeface="Wingdings" pitchFamily="2" charset="2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809625" indent="-269875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2pPr>
      <a:lvl3pPr marL="1257300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3pPr>
      <a:lvl4pPr marL="1704975" indent="-268288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B6F"/>
        </a:buClr>
        <a:buSzPct val="7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4pPr>
      <a:lvl5pPr marL="2112963" indent="-228600" algn="l" rtl="0" eaLnBrk="0" fontAlgn="base" hangingPunct="0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5pPr>
      <a:lvl6pPr marL="25701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6pPr>
      <a:lvl7pPr marL="30273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7pPr>
      <a:lvl8pPr marL="34845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8pPr>
      <a:lvl9pPr marL="3941763" indent="-228600" algn="l" rtl="0" fontAlgn="base">
        <a:spcBef>
          <a:spcPct val="20000"/>
        </a:spcBef>
        <a:spcAft>
          <a:spcPct val="0"/>
        </a:spcAft>
        <a:buClr>
          <a:srgbClr val="003B6F"/>
        </a:buClr>
        <a:buFont typeface="Wingdings" pitchFamily="2" charset="2"/>
        <a:buChar char="n"/>
        <a:defRPr sz="1600">
          <a:solidFill>
            <a:srgbClr val="6A6B6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Investiční pobídky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noProof="1" smtClean="0">
                <a:solidFill>
                  <a:schemeClr val="bg1">
                    <a:lumMod val="50000"/>
                  </a:schemeClr>
                </a:solidFill>
              </a:rPr>
              <a:t>Pierburg s.r.o.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4932A-6407-40C1-B4A4-DBB34A8351F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868" y="4462818"/>
            <a:ext cx="8531225" cy="423081"/>
          </a:xfrm>
        </p:spPr>
        <p:txBody>
          <a:bodyPr/>
          <a:lstStyle/>
          <a:p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Provedené kontroly čerpání investičních pobídek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rgbClr val="000000"/>
                </a:solidFill>
              </a:rPr>
              <a:t>	Představení </a:t>
            </a:r>
            <a:r>
              <a:rPr lang="cs-CZ" noProof="1">
                <a:solidFill>
                  <a:srgbClr val="000000"/>
                </a:solidFill>
              </a:rPr>
              <a:t>Pierburg </a:t>
            </a:r>
            <a:r>
              <a:rPr lang="cs-CZ" dirty="0">
                <a:solidFill>
                  <a:srgbClr val="000000"/>
                </a:solidFill>
              </a:rPr>
              <a:t>s.r.o.</a:t>
            </a:r>
            <a:endParaRPr lang="de-DE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5918" r="7872" b="41962"/>
          <a:stretch>
            <a:fillRect/>
          </a:stretch>
        </p:blipFill>
        <p:spPr bwMode="auto">
          <a:xfrm>
            <a:off x="518616" y="790047"/>
            <a:ext cx="7902053" cy="32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6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041B7010-EB33-474D-A527-A87F958ED3E6}" type="slidenum">
              <a:rPr lang="de-DE" sz="800" smtClean="0">
                <a:solidFill>
                  <a:srgbClr val="000000"/>
                </a:solidFill>
              </a:rPr>
              <a:pPr eaLnBrk="1" hangingPunct="1"/>
              <a:t>11</a:t>
            </a:fld>
            <a:endParaRPr lang="de-DE" sz="800" smtClean="0">
              <a:solidFill>
                <a:srgbClr val="000000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101802" y="1223916"/>
            <a:ext cx="4443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rgbClr val="000000"/>
                </a:solidFill>
              </a:rPr>
              <a:t>Finanční ředitelství Ústí nad Labem</a:t>
            </a:r>
            <a:endParaRPr lang="de-DE" sz="2200" dirty="0">
              <a:solidFill>
                <a:srgbClr val="000000"/>
              </a:solidFill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101802" y="2996451"/>
            <a:ext cx="6428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rgbClr val="000000"/>
                </a:solidFill>
              </a:rPr>
              <a:t>MPO</a:t>
            </a:r>
            <a:endParaRPr lang="de-DE" sz="2200" dirty="0">
              <a:solidFill>
                <a:srgbClr val="000000"/>
              </a:solidFill>
            </a:endParaRPr>
          </a:p>
        </p:txBody>
      </p:sp>
      <p:pic>
        <p:nvPicPr>
          <p:cNvPr id="4113" name="Picture 25" descr="Anzeige Image KSPG 07 DIN A4 v3 gross_02_ohneBa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02" y="1637519"/>
            <a:ext cx="1674813" cy="9493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5" descr="Comp Seitenkanalpumpe bla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4925" y="3497541"/>
            <a:ext cx="1713990" cy="94236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962" y="1289420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313" y="3061955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97395" y="1637519"/>
            <a:ext cx="544349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/>
              <a:t>K</a:t>
            </a:r>
            <a:r>
              <a:rPr lang="cs-CZ" dirty="0" smtClean="0"/>
              <a:t>ontrola splnění všeobecných podmínek </a:t>
            </a:r>
            <a:r>
              <a:rPr lang="cs-CZ" dirty="0"/>
              <a:t>§2/2 písm</a:t>
            </a:r>
            <a:r>
              <a:rPr lang="cs-CZ" dirty="0" smtClean="0"/>
              <a:t>. c) e) f</a:t>
            </a:r>
            <a:r>
              <a:rPr lang="cs-CZ" dirty="0"/>
              <a:t>) zákona 72/2000 Sb</a:t>
            </a:r>
            <a:r>
              <a:rPr lang="cs-CZ" dirty="0" smtClean="0"/>
              <a:t>. ve znění pozdějších předpisů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395" y="3497541"/>
            <a:ext cx="543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dirty="0" smtClean="0"/>
              <a:t>Kontrola splnění povinností uvedených v zák. 72/2000 Sb. ve znění pozdějších předpisů a povinností vyplývajících z Rozhodnutí o příslibu IP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2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041B7010-EB33-474D-A527-A87F958ED3E6}" type="slidenum">
              <a:rPr lang="de-DE" sz="800" smtClean="0">
                <a:solidFill>
                  <a:srgbClr val="000000"/>
                </a:solidFill>
              </a:rPr>
              <a:pPr eaLnBrk="1" hangingPunct="1"/>
              <a:t>12</a:t>
            </a:fld>
            <a:endParaRPr lang="de-DE" sz="800" smtClean="0">
              <a:solidFill>
                <a:srgbClr val="000000"/>
              </a:solidFill>
            </a:endParaRP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081330" y="1032366"/>
            <a:ext cx="18135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rgbClr val="000000"/>
                </a:solidFill>
              </a:rPr>
              <a:t>Finanční úřad</a:t>
            </a:r>
            <a:endParaRPr lang="de-DE" sz="2200" dirty="0">
              <a:solidFill>
                <a:srgbClr val="000000"/>
              </a:solidFill>
            </a:endParaRP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1097354" y="2819661"/>
            <a:ext cx="3720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rgbClr val="000000"/>
                </a:solidFill>
              </a:rPr>
              <a:t>Ministerstvo práce a soc. věcí</a:t>
            </a:r>
            <a:endParaRPr lang="de-DE" sz="2200" dirty="0">
              <a:solidFill>
                <a:srgbClr val="000000"/>
              </a:solidFill>
            </a:endParaRP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1088154" y="4542083"/>
            <a:ext cx="13978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rgbClr val="000000"/>
                </a:solidFill>
              </a:rPr>
              <a:t>Úřad práce</a:t>
            </a:r>
            <a:endParaRPr lang="de-DE" sz="2200" dirty="0">
              <a:solidFill>
                <a:srgbClr val="000000"/>
              </a:solidFill>
            </a:endParaRPr>
          </a:p>
        </p:txBody>
      </p:sp>
      <p:pic>
        <p:nvPicPr>
          <p:cNvPr id="4113" name="Picture 25" descr="Anzeige Image KSPG 07 DIN A4 v3 gross_02_ohneBa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4" y="1935840"/>
            <a:ext cx="1674813" cy="9493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5" descr="Comp Seitenkanalpumpe bla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630" y="4107985"/>
            <a:ext cx="1713990" cy="94236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87" y="1097870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187" y="2885165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833" y="4561255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88154" y="1501282"/>
            <a:ext cx="5252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/>
              <a:t>K</a:t>
            </a:r>
            <a:r>
              <a:rPr lang="cs-CZ" dirty="0" smtClean="0"/>
              <a:t>ontrola porušení </a:t>
            </a:r>
            <a:r>
              <a:rPr lang="cs-CZ" dirty="0"/>
              <a:t>pravidel rozpočtové kázně u peněžních prostředků poskytnutých MPSV v rámci investičních pobídek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97354" y="3276988"/>
            <a:ext cx="5121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 smtClean="0"/>
              <a:t>Následná kontrola plnění podmínek specifikovaných v Dohodách o hmotné podpoře tvorby </a:t>
            </a:r>
            <a:r>
              <a:rPr lang="cs-CZ" dirty="0" err="1" smtClean="0"/>
              <a:t>prac</a:t>
            </a:r>
            <a:r>
              <a:rPr lang="cs-CZ" dirty="0" smtClean="0"/>
              <a:t>. míst a školení zaměstnanců uzavřených s MPSV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097354" y="4913313"/>
            <a:ext cx="5252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dirty="0"/>
              <a:t>K</a:t>
            </a:r>
            <a:r>
              <a:rPr lang="cs-CZ" dirty="0" smtClean="0"/>
              <a:t>ontrola hospodaření s veřejnými prostředky získanými na základě Dohod o hmotné podpoře s MPSV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0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4365625"/>
            <a:ext cx="6475412" cy="1008063"/>
          </a:xfrm>
          <a:noFill/>
        </p:spPr>
        <p:txBody>
          <a:bodyPr/>
          <a:lstStyle/>
          <a:p>
            <a:pPr eaLnBrk="1" hangingPunct="1"/>
            <a:r>
              <a:rPr lang="de-DE" sz="2800" smtClean="0">
                <a:solidFill>
                  <a:srgbClr val="797A7D"/>
                </a:solidFill>
              </a:rPr>
              <a:t>Thank you for your attention!</a:t>
            </a:r>
            <a:br>
              <a:rPr lang="de-DE" sz="2800" smtClean="0">
                <a:solidFill>
                  <a:srgbClr val="797A7D"/>
                </a:solidFill>
              </a:rPr>
            </a:br>
            <a:r>
              <a:rPr lang="de-DE" sz="2800" smtClean="0">
                <a:solidFill>
                  <a:srgbClr val="797A7D"/>
                </a:solidFill>
              </a:rPr>
              <a:t/>
            </a:r>
            <a:br>
              <a:rPr lang="de-DE" sz="2800" smtClean="0">
                <a:solidFill>
                  <a:srgbClr val="797A7D"/>
                </a:solidFill>
              </a:rPr>
            </a:br>
            <a:endParaRPr lang="de-DE" sz="2800" smtClean="0">
              <a:solidFill>
                <a:srgbClr val="797A7D"/>
              </a:solidFill>
            </a:endParaRPr>
          </a:p>
        </p:txBody>
      </p:sp>
      <p:pic>
        <p:nvPicPr>
          <p:cNvPr id="29699" name="Picture 3" descr="kspg_cla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010150"/>
            <a:ext cx="34099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041B7010-EB33-474D-A527-A87F958ED3E6}" type="slidenum">
              <a:rPr lang="de-DE" sz="800" smtClean="0">
                <a:solidFill>
                  <a:srgbClr val="000000"/>
                </a:solidFill>
              </a:rPr>
              <a:pPr eaLnBrk="1" hangingPunct="1"/>
              <a:t>2</a:t>
            </a:fld>
            <a:endParaRPr lang="de-DE" sz="800" smtClean="0">
              <a:solidFill>
                <a:srgbClr val="000000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93788" y="2001838"/>
            <a:ext cx="33443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Představení </a:t>
            </a:r>
            <a:r>
              <a:rPr lang="cs-CZ" sz="2200" noProof="1" smtClean="0">
                <a:solidFill>
                  <a:schemeClr val="bg1">
                    <a:lumMod val="50000"/>
                  </a:schemeClr>
                </a:solidFill>
              </a:rPr>
              <a:t>Pierburg </a:t>
            </a: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s.r.o.</a:t>
            </a:r>
            <a:endParaRPr lang="de-DE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093788" y="2728913"/>
            <a:ext cx="36420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Čerpání investičních pobídek</a:t>
            </a:r>
            <a:endParaRPr lang="de-DE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093788" y="3457575"/>
            <a:ext cx="41060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chemeClr val="bg1">
                    <a:lumMod val="50000"/>
                  </a:schemeClr>
                </a:solidFill>
              </a:rPr>
              <a:t>Kontroly čerpání invest. pobídek</a:t>
            </a:r>
            <a:endParaRPr lang="de-DE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13" name="Picture 25" descr="Anzeige Image KSPG 07 DIN A4 v3 gross_02_ohneBa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816100"/>
            <a:ext cx="1674813" cy="9493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5051425"/>
            <a:ext cx="1660525" cy="11636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30"/>
          <p:cNvSpPr>
            <a:spLocks noChangeArrowheads="1"/>
          </p:cNvSpPr>
          <p:nvPr/>
        </p:nvSpPr>
        <p:spPr bwMode="auto">
          <a:xfrm>
            <a:off x="373063" y="708025"/>
            <a:ext cx="84470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sz="2200" dirty="0" smtClean="0">
                <a:solidFill>
                  <a:schemeClr val="tx1"/>
                </a:solidFill>
                <a:ea typeface="ＭＳ Ｐゴシック" pitchFamily="34" charset="-128"/>
              </a:rPr>
              <a:t>Agenda</a:t>
            </a:r>
            <a:r>
              <a:rPr lang="de-DE" sz="2200" dirty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de-DE" sz="2200" dirty="0">
                <a:solidFill>
                  <a:srgbClr val="000000"/>
                </a:solidFill>
                <a:ea typeface="ＭＳ Ｐゴシック" pitchFamily="34" charset="-128"/>
              </a:rPr>
            </a:br>
            <a:endParaRPr lang="de-DE" sz="2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0" name="Picture 5" descr="E:\Letecké\_ZDK03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948" y="2873583"/>
            <a:ext cx="1713990" cy="9493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5" descr="Comp Seitenkanalpumpe bla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630" y="3970946"/>
            <a:ext cx="1713990" cy="94236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44" y="2043098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44" y="2759807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44" y="3488531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4932A-6407-40C1-B4A4-DBB34A8351F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868" y="4462818"/>
            <a:ext cx="8531225" cy="423081"/>
          </a:xfrm>
        </p:spPr>
        <p:txBody>
          <a:bodyPr/>
          <a:lstStyle/>
          <a:p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</a:t>
            </a:r>
            <a:r>
              <a:rPr lang="cs-CZ" sz="28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Pierburg </a:t>
            </a:r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s.r.o.</a:t>
            </a:r>
            <a:endParaRPr lang="de-DE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rgbClr val="000000"/>
                </a:solidFill>
              </a:rPr>
              <a:t>	Představení </a:t>
            </a:r>
            <a:r>
              <a:rPr lang="cs-CZ" noProof="1">
                <a:solidFill>
                  <a:srgbClr val="000000"/>
                </a:solidFill>
              </a:rPr>
              <a:t>Pierburg </a:t>
            </a:r>
            <a:r>
              <a:rPr lang="cs-CZ" dirty="0">
                <a:solidFill>
                  <a:srgbClr val="000000"/>
                </a:solidFill>
              </a:rPr>
              <a:t>s.r.o.</a:t>
            </a:r>
            <a:endParaRPr lang="de-DE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5918" r="7872" b="41962"/>
          <a:stretch>
            <a:fillRect/>
          </a:stretch>
        </p:blipFill>
        <p:spPr bwMode="auto">
          <a:xfrm>
            <a:off x="518616" y="790047"/>
            <a:ext cx="7902053" cy="32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3890" r="8396" b="11257"/>
          <a:stretch/>
        </p:blipFill>
        <p:spPr bwMode="auto">
          <a:xfrm>
            <a:off x="3496741" y="719664"/>
            <a:ext cx="2246314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410575" y="6632575"/>
            <a:ext cx="657225" cy="188913"/>
          </a:xfrm>
        </p:spPr>
        <p:txBody>
          <a:bodyPr/>
          <a:lstStyle>
            <a:lvl1pPr algn="r" eaLnBrk="0" hangingPunct="0">
              <a:spcBef>
                <a:spcPct val="20000"/>
              </a:spcBef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1pPr>
            <a:lvl2pPr marL="742950" indent="-285750" algn="r" eaLnBrk="0" hangingPunct="0">
              <a:spcBef>
                <a:spcPct val="20000"/>
              </a:spcBef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2pPr>
            <a:lvl3pPr marL="1143000" indent="-228600" algn="r" eaLnBrk="0" hangingPunct="0">
              <a:spcBef>
                <a:spcPct val="20000"/>
              </a:spcBef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3pPr>
            <a:lvl4pPr marL="1600200" indent="-228600" algn="r" eaLnBrk="0" hangingPunct="0">
              <a:spcBef>
                <a:spcPct val="20000"/>
              </a:spcBef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4pPr>
            <a:lvl5pPr marL="2057400" indent="-228600" algn="r" eaLnBrk="0" hangingPunct="0">
              <a:spcBef>
                <a:spcPct val="20000"/>
              </a:spcBef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2400">
                <a:solidFill>
                  <a:srgbClr val="6A6B6D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C86D32E-D36C-4BBC-8CD4-C6A226DB4C0F}" type="slidenum">
              <a:rPr lang="en-US" sz="900" smtClean="0">
                <a:solidFill>
                  <a:srgbClr val="000000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27563" y="4487863"/>
            <a:ext cx="3827462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r>
              <a:rPr lang="cs-CZ" sz="1800" b="1" kern="0" dirty="0" smtClean="0">
                <a:solidFill>
                  <a:srgbClr val="797A7D"/>
                </a:solidFill>
              </a:rPr>
              <a:t>Zbojní průmysl se zaměřením na</a:t>
            </a:r>
            <a:r>
              <a:rPr lang="cs-CZ" sz="1800" b="1" kern="0" dirty="0" smtClean="0">
                <a:solidFill>
                  <a:srgbClr val="797A7D"/>
                </a:solidFill>
                <a:ea typeface="ＭＳ Ｐゴシック" pitchFamily="34" charset="-128"/>
              </a:rPr>
              <a:t> pozemní obranné systémy</a:t>
            </a:r>
            <a:endParaRPr lang="en-US" sz="1800" b="1" kern="0" dirty="0" smtClean="0">
              <a:solidFill>
                <a:srgbClr val="797A7D"/>
              </a:solidFill>
              <a:ea typeface="ＭＳ Ｐゴシック" pitchFamily="34" charset="-128"/>
            </a:endParaRPr>
          </a:p>
          <a:p>
            <a:pPr eaLnBrk="0" fontAlgn="auto" hangingPunct="0">
              <a:lnSpc>
                <a:spcPct val="50000"/>
              </a:lnSpc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endParaRPr lang="en-US" sz="800" b="1" kern="0" dirty="0" smtClean="0">
              <a:solidFill>
                <a:srgbClr val="797A7D"/>
              </a:solidFill>
              <a:ea typeface="ＭＳ Ｐゴシック" pitchFamily="34" charset="-128"/>
            </a:endParaRPr>
          </a:p>
          <a:p>
            <a:pPr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r>
              <a:rPr lang="cs-CZ" sz="1800" kern="0" dirty="0">
                <a:solidFill>
                  <a:srgbClr val="323232"/>
                </a:solidFill>
                <a:ea typeface="ＭＳ Ｐゴシック" pitchFamily="34" charset="-128"/>
              </a:rPr>
              <a:t> 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Tržby</a:t>
            </a: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: 2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.</a:t>
            </a: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141 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mil. EUR</a:t>
            </a:r>
            <a:endParaRPr lang="en-US" sz="1800" kern="0" dirty="0" smtClean="0">
              <a:solidFill>
                <a:srgbClr val="003B6F"/>
              </a:solidFill>
              <a:ea typeface="ＭＳ Ｐゴシック" pitchFamily="34" charset="-128"/>
            </a:endParaRPr>
          </a:p>
          <a:p>
            <a:pPr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  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Zaměstnanci</a:t>
            </a: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: 9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.</a:t>
            </a: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833</a:t>
            </a:r>
          </a:p>
          <a:p>
            <a:pPr eaLnBrk="0" fontAlgn="auto" hangingPunct="0">
              <a:spcBef>
                <a:spcPct val="400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/>
            </a:pP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8313" y="4486275"/>
            <a:ext cx="3827462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493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r>
              <a:rPr lang="cs-CZ" sz="1800" b="1" kern="0" dirty="0" smtClean="0">
                <a:solidFill>
                  <a:srgbClr val="797A7D"/>
                </a:solidFill>
              </a:rPr>
              <a:t>Dodavatel motorových dílů a systémů pro automobil. průmysl </a:t>
            </a:r>
            <a:endParaRPr lang="en-US" sz="1800" b="1" kern="0" dirty="0" smtClean="0">
              <a:solidFill>
                <a:srgbClr val="797A7D"/>
              </a:solidFill>
              <a:ea typeface="ＭＳ Ｐゴシック" pitchFamily="34" charset="-128"/>
            </a:endParaRPr>
          </a:p>
          <a:p>
            <a:pPr eaLnBrk="0" fontAlgn="auto" hangingPunct="0">
              <a:lnSpc>
                <a:spcPct val="50000"/>
              </a:lnSpc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endParaRPr lang="en-US" sz="800" b="1" kern="0" dirty="0" smtClean="0">
              <a:solidFill>
                <a:srgbClr val="323232"/>
              </a:solidFill>
              <a:ea typeface="ＭＳ Ｐゴシック" pitchFamily="34" charset="-128"/>
            </a:endParaRPr>
          </a:p>
          <a:p>
            <a:pPr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r>
              <a:rPr lang="en-US" sz="1800" kern="0" dirty="0" smtClean="0">
                <a:solidFill>
                  <a:srgbClr val="323232"/>
                </a:solidFill>
                <a:ea typeface="ＭＳ Ｐゴシック" pitchFamily="34" charset="-128"/>
              </a:rPr>
              <a:t>  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Tržby</a:t>
            </a: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: 2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.</a:t>
            </a: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313 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mil. EUR</a:t>
            </a:r>
            <a:endParaRPr lang="en-US" sz="1800" kern="0" dirty="0" smtClean="0">
              <a:solidFill>
                <a:srgbClr val="003B6F"/>
              </a:solidFill>
              <a:ea typeface="ＭＳ Ｐゴシック" pitchFamily="34" charset="-128"/>
            </a:endParaRPr>
          </a:p>
          <a:p>
            <a:pPr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  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Zaměstnanci</a:t>
            </a: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: 11</a:t>
            </a:r>
            <a:r>
              <a:rPr lang="cs-CZ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.</a:t>
            </a: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548</a:t>
            </a:r>
          </a:p>
          <a:p>
            <a:pPr eaLnBrk="0" fontAlgn="auto" hangingPunct="0">
              <a:spcBef>
                <a:spcPct val="40000"/>
              </a:spcBef>
              <a:spcAft>
                <a:spcPts val="0"/>
              </a:spcAft>
              <a:buClr>
                <a:srgbClr val="579BA7"/>
              </a:buClr>
              <a:buFont typeface="Wingdings" pitchFamily="2" charset="2"/>
              <a:buNone/>
              <a:defRPr/>
            </a:pPr>
            <a:r>
              <a:rPr lang="en-US" sz="1800" kern="0" dirty="0" smtClean="0">
                <a:solidFill>
                  <a:srgbClr val="003B6F"/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569913" y="5256213"/>
            <a:ext cx="0" cy="693737"/>
          </a:xfrm>
          <a:prstGeom prst="line">
            <a:avLst/>
          </a:prstGeom>
          <a:noFill/>
          <a:ln w="19050">
            <a:solidFill>
              <a:srgbClr val="003B6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4733925" y="5287963"/>
            <a:ext cx="0" cy="661987"/>
          </a:xfrm>
          <a:prstGeom prst="line">
            <a:avLst/>
          </a:prstGeom>
          <a:noFill/>
          <a:ln w="19050">
            <a:solidFill>
              <a:srgbClr val="003B6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23561" name="Picture 18" descr="KV_def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88" y="2257272"/>
            <a:ext cx="1756556" cy="117069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B2C4D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9" descr="Anzeige Image KSPG 07 DIN A4 v3 gross_02_ohneBalk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4" y="2257272"/>
            <a:ext cx="1775773" cy="115100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B2C4D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116914" y="3445040"/>
            <a:ext cx="1639934" cy="430924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0" bIns="180000" anchor="ctr" anchorCtr="1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rgbClr val="003B6F"/>
                </a:solidFill>
                <a:latin typeface="Arial" pitchFamily="34" charset="0"/>
              </a:rPr>
              <a:t>KSPG AG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962158" y="3445040"/>
            <a:ext cx="2597957" cy="471867"/>
          </a:xfrm>
          <a:prstGeom prst="rect">
            <a:avLst/>
          </a:prstGeom>
          <a:solidFill>
            <a:srgbClr val="E2E2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0" bIns="180000" anchor="ctr" anchorCtr="1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rgbClr val="003B6F"/>
                </a:solidFill>
                <a:latin typeface="Arial" pitchFamily="34" charset="0"/>
              </a:rPr>
              <a:t>Rheinmetall Defence</a:t>
            </a:r>
          </a:p>
        </p:txBody>
      </p:sp>
      <p:pic>
        <p:nvPicPr>
          <p:cNvPr id="235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6292850"/>
            <a:ext cx="32734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0825" y="1448335"/>
            <a:ext cx="8604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400" kern="0" dirty="0" smtClean="0">
                <a:solidFill>
                  <a:srgbClr val="003B6F"/>
                </a:solidFill>
                <a:latin typeface="Arial" pitchFamily="34" charset="0"/>
              </a:rPr>
              <a:t>Tržby</a:t>
            </a:r>
            <a:r>
              <a:rPr lang="en-US" sz="1400" kern="0" dirty="0" smtClean="0">
                <a:solidFill>
                  <a:srgbClr val="003B6F"/>
                </a:solidFill>
                <a:latin typeface="Arial" pitchFamily="34" charset="0"/>
              </a:rPr>
              <a:t>: 4</a:t>
            </a:r>
            <a:r>
              <a:rPr lang="cs-CZ" sz="1400" kern="0" dirty="0" smtClean="0">
                <a:solidFill>
                  <a:srgbClr val="003B6F"/>
                </a:solidFill>
                <a:latin typeface="Arial" pitchFamily="34" charset="0"/>
              </a:rPr>
              <a:t>.</a:t>
            </a:r>
            <a:r>
              <a:rPr lang="en-US" sz="1400" kern="0" dirty="0" smtClean="0">
                <a:solidFill>
                  <a:srgbClr val="003B6F"/>
                </a:solidFill>
                <a:latin typeface="Arial" pitchFamily="34" charset="0"/>
              </a:rPr>
              <a:t>445 </a:t>
            </a:r>
            <a:r>
              <a:rPr lang="cs-CZ" sz="1400" kern="0" dirty="0" smtClean="0">
                <a:solidFill>
                  <a:srgbClr val="003B6F"/>
                </a:solidFill>
                <a:latin typeface="Arial" pitchFamily="34" charset="0"/>
              </a:rPr>
              <a:t>mil. EUR</a:t>
            </a:r>
            <a:r>
              <a:rPr lang="en-US" sz="1400" kern="0" dirty="0" smtClean="0">
                <a:solidFill>
                  <a:srgbClr val="003B6F"/>
                </a:solidFill>
                <a:latin typeface="Arial" pitchFamily="34" charset="0"/>
              </a:rPr>
              <a:t>     </a:t>
            </a:r>
            <a:r>
              <a:rPr lang="cs-CZ" sz="1400" kern="0" dirty="0" smtClean="0">
                <a:solidFill>
                  <a:srgbClr val="003B6F"/>
                </a:solidFill>
                <a:latin typeface="Arial" pitchFamily="34" charset="0"/>
              </a:rPr>
              <a:t>Zaměstnanci</a:t>
            </a:r>
            <a:r>
              <a:rPr lang="en-US" sz="1400" kern="0" dirty="0" smtClean="0">
                <a:solidFill>
                  <a:srgbClr val="003B6F"/>
                </a:solidFill>
                <a:latin typeface="Arial" pitchFamily="34" charset="0"/>
              </a:rPr>
              <a:t>:</a:t>
            </a:r>
            <a:r>
              <a:rPr lang="en-US" sz="1400" kern="0" dirty="0" smtClean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sz="1400" kern="0" dirty="0" smtClean="0">
                <a:solidFill>
                  <a:srgbClr val="003B6F"/>
                </a:solidFill>
                <a:latin typeface="Arial" pitchFamily="34" charset="0"/>
              </a:rPr>
              <a:t>21</a:t>
            </a:r>
            <a:r>
              <a:rPr lang="cs-CZ" sz="1400" kern="0" dirty="0" smtClean="0">
                <a:solidFill>
                  <a:srgbClr val="003B6F"/>
                </a:solidFill>
                <a:latin typeface="Arial" pitchFamily="34" charset="0"/>
              </a:rPr>
              <a:t>.</a:t>
            </a:r>
            <a:r>
              <a:rPr lang="en-US" sz="1400" kern="0" dirty="0" smtClean="0">
                <a:solidFill>
                  <a:srgbClr val="003B6F"/>
                </a:solidFill>
                <a:latin typeface="Arial" pitchFamily="34" charset="0"/>
              </a:rPr>
              <a:t>516</a:t>
            </a:r>
            <a:endParaRPr lang="en-US" sz="1400" kern="0" dirty="0">
              <a:solidFill>
                <a:srgbClr val="003B6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364079" y="1909243"/>
            <a:ext cx="3115719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400" dirty="0">
                <a:solidFill>
                  <a:srgbClr val="FFFFFF"/>
                </a:solidFill>
              </a:rPr>
              <a:t>  </a:t>
            </a:r>
            <a:r>
              <a:rPr lang="cs-CZ" sz="1400" dirty="0" smtClean="0">
                <a:solidFill>
                  <a:srgbClr val="FFFFFF"/>
                </a:solidFill>
              </a:rPr>
              <a:t>Produkty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0281" y="2229387"/>
            <a:ext cx="3285052" cy="1093799"/>
          </a:xfrm>
          <a:noFill/>
          <a:ln/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cs-CZ" sz="1200" b="1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Recirkulační systémy výfukových plynů</a:t>
            </a:r>
            <a:endParaRPr lang="de-DE" sz="1200" b="1" kern="1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cs-CZ" sz="1200" b="1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Systémy výfukových klapek</a:t>
            </a: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cs-CZ" sz="1200" b="1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Řídící jednotky</a:t>
            </a:r>
            <a:endParaRPr lang="de-DE" sz="1200" b="1" kern="1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chemeClr val="accent2"/>
              </a:buClr>
              <a:buFont typeface="Wingdings" pitchFamily="2" charset="2"/>
              <a:buChar char="n"/>
            </a:pPr>
            <a:r>
              <a:rPr lang="cs-CZ" sz="1200" b="1" kern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Sekundární vzduchová čerpadla</a:t>
            </a:r>
            <a:endParaRPr lang="de-DE" sz="1200" b="1" kern="1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364081" y="3399390"/>
            <a:ext cx="311571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400" dirty="0">
                <a:solidFill>
                  <a:srgbClr val="FFFFFF"/>
                </a:solidFill>
              </a:rPr>
              <a:t>  </a:t>
            </a:r>
            <a:r>
              <a:rPr lang="cs-CZ" sz="1400" dirty="0" smtClean="0">
                <a:solidFill>
                  <a:srgbClr val="FFFFFF"/>
                </a:solidFill>
              </a:rPr>
              <a:t>Klíčové kompetence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40281" y="3713183"/>
            <a:ext cx="3897313" cy="9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6700" indent="-266700" eaLnBrk="0" hangingPunct="0">
              <a:spcAft>
                <a:spcPct val="10000"/>
              </a:spcAft>
              <a:buSzPct val="90000"/>
            </a:pPr>
            <a:r>
              <a:rPr lang="cs-CZ" sz="1200" b="1" dirty="0" smtClean="0">
                <a:solidFill>
                  <a:schemeClr val="bg1">
                    <a:lumMod val="50000"/>
                  </a:schemeClr>
                </a:solidFill>
              </a:rPr>
              <a:t>Montážní technologie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266700" indent="-266700" eaLnBrk="0" hangingPunct="0">
              <a:spcAft>
                <a:spcPct val="10000"/>
              </a:spcAft>
              <a:buSzPct val="90000"/>
            </a:pPr>
            <a:r>
              <a:rPr lang="cs-CZ" sz="1200" b="1" dirty="0" smtClean="0">
                <a:solidFill>
                  <a:schemeClr val="bg1">
                    <a:lumMod val="50000"/>
                  </a:schemeClr>
                </a:solidFill>
              </a:rPr>
              <a:t>Specializace na sváření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  <a:p>
            <a:pPr marL="266700" indent="-266700" eaLnBrk="0" hangingPunct="0">
              <a:spcAft>
                <a:spcPct val="10000"/>
              </a:spcAft>
              <a:buSzPct val="90000"/>
            </a:pPr>
            <a:r>
              <a:rPr lang="cs-CZ" sz="1200" b="1" dirty="0" smtClean="0">
                <a:solidFill>
                  <a:schemeClr val="bg1">
                    <a:lumMod val="50000"/>
                  </a:schemeClr>
                </a:solidFill>
              </a:rPr>
              <a:t>Testovací procesy</a:t>
            </a:r>
            <a:endParaRPr lang="de-DE" sz="12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364081" y="4810689"/>
            <a:ext cx="311571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sz="1400" dirty="0">
                <a:solidFill>
                  <a:srgbClr val="FFFFFF"/>
                </a:solidFill>
              </a:rPr>
              <a:t>  </a:t>
            </a:r>
            <a:r>
              <a:rPr lang="cs-CZ" sz="1400" dirty="0" smtClean="0">
                <a:solidFill>
                  <a:srgbClr val="FFFFFF"/>
                </a:solidFill>
              </a:rPr>
              <a:t>Certifikace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440281" y="5125012"/>
            <a:ext cx="375602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6700" indent="-266700" eaLnBrk="0" hangingPunct="0">
              <a:spcAft>
                <a:spcPct val="10000"/>
              </a:spcAft>
              <a:buSzPct val="90000"/>
            </a:pPr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ISO TS 16949 (Quality)</a:t>
            </a:r>
          </a:p>
          <a:p>
            <a:pPr marL="266700" indent="-266700" eaLnBrk="0" hangingPunct="0">
              <a:spcAft>
                <a:spcPct val="10000"/>
              </a:spcAft>
              <a:buSzPct val="90000"/>
            </a:pPr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ISO 14001 (Environment)</a:t>
            </a:r>
          </a:p>
          <a:p>
            <a:pPr marL="266700" indent="-266700" eaLnBrk="0" hangingPunct="0">
              <a:spcAft>
                <a:spcPct val="10000"/>
              </a:spcAft>
              <a:buSzPct val="90000"/>
            </a:pPr>
            <a:r>
              <a:rPr lang="de-DE" sz="1200" b="1" dirty="0">
                <a:solidFill>
                  <a:schemeClr val="bg1">
                    <a:lumMod val="50000"/>
                  </a:schemeClr>
                </a:solidFill>
              </a:rPr>
              <a:t>AEO (Logistics)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3785862" y="1909243"/>
            <a:ext cx="4917865" cy="20067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1400" dirty="0" smtClean="0">
                <a:solidFill>
                  <a:srgbClr val="FFFFFF"/>
                </a:solidFill>
              </a:rPr>
              <a:t>Klíčová data</a:t>
            </a:r>
            <a:r>
              <a:rPr lang="de-DE" sz="1400" dirty="0" smtClean="0">
                <a:solidFill>
                  <a:srgbClr val="FFFFFF"/>
                </a:solidFill>
              </a:rPr>
              <a:t> (2013 </a:t>
            </a:r>
            <a:r>
              <a:rPr lang="cs-CZ" sz="1400" dirty="0" smtClean="0">
                <a:solidFill>
                  <a:srgbClr val="FFFFFF"/>
                </a:solidFill>
              </a:rPr>
              <a:t>předpoklad</a:t>
            </a:r>
            <a:r>
              <a:rPr lang="de-DE" sz="1400" dirty="0" smtClean="0">
                <a:solidFill>
                  <a:srgbClr val="FFFFFF"/>
                </a:solidFill>
              </a:rPr>
              <a:t>):</a:t>
            </a:r>
            <a:endParaRPr lang="de-DE" sz="1400" dirty="0">
              <a:solidFill>
                <a:srgbClr val="FFFFFF"/>
              </a:solidFill>
            </a:endParaRPr>
          </a:p>
          <a:p>
            <a:pPr eaLnBrk="0" hangingPunct="0">
              <a:lnSpc>
                <a:spcPct val="95000"/>
              </a:lnSpc>
              <a:buSzPct val="90000"/>
            </a:pPr>
            <a:endParaRPr lang="de-DE" sz="1200" dirty="0">
              <a:solidFill>
                <a:srgbClr val="FFFFFF"/>
              </a:solidFill>
            </a:endParaRPr>
          </a:p>
          <a:p>
            <a:pPr eaLnBrk="0" hangingPunct="0">
              <a:lnSpc>
                <a:spcPct val="95000"/>
              </a:lnSpc>
              <a:buSzPct val="90000"/>
            </a:pPr>
            <a:r>
              <a:rPr lang="cs-CZ" sz="1200" dirty="0" smtClean="0">
                <a:solidFill>
                  <a:srgbClr val="FFFFFF"/>
                </a:solidFill>
              </a:rPr>
              <a:t>Tržby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r>
              <a:rPr lang="de-DE" sz="1200" dirty="0">
                <a:solidFill>
                  <a:srgbClr val="FFFFFF"/>
                </a:solidFill>
              </a:rPr>
              <a:t>: 	   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r>
              <a:rPr lang="cs-CZ" sz="1200" dirty="0" smtClean="0">
                <a:solidFill>
                  <a:srgbClr val="FFFFFF"/>
                </a:solidFill>
              </a:rPr>
              <a:t>	</a:t>
            </a:r>
            <a:r>
              <a:rPr lang="de-DE" sz="1200" dirty="0" smtClean="0">
                <a:solidFill>
                  <a:srgbClr val="FFFFFF"/>
                </a:solidFill>
              </a:rPr>
              <a:t>203,0 </a:t>
            </a:r>
            <a:r>
              <a:rPr lang="de-DE" sz="1200" dirty="0">
                <a:solidFill>
                  <a:srgbClr val="FFFFFF"/>
                </a:solidFill>
              </a:rPr>
              <a:t>Mio. € </a:t>
            </a:r>
          </a:p>
          <a:p>
            <a:pPr eaLnBrk="0" hangingPunct="0">
              <a:lnSpc>
                <a:spcPct val="95000"/>
              </a:lnSpc>
              <a:buSzPct val="90000"/>
            </a:pPr>
            <a:r>
              <a:rPr lang="cs-CZ" sz="1200" dirty="0" smtClean="0">
                <a:solidFill>
                  <a:srgbClr val="FFFFFF"/>
                </a:solidFill>
              </a:rPr>
              <a:t>Zaměstnanci</a:t>
            </a:r>
            <a:r>
              <a:rPr lang="de-DE" sz="1200" dirty="0" smtClean="0">
                <a:solidFill>
                  <a:srgbClr val="FFFFFF"/>
                </a:solidFill>
              </a:rPr>
              <a:t>:  </a:t>
            </a:r>
            <a:r>
              <a:rPr lang="cs-CZ" sz="1200" dirty="0" smtClean="0">
                <a:solidFill>
                  <a:srgbClr val="FFFFFF"/>
                </a:solidFill>
              </a:rPr>
              <a:t>	</a:t>
            </a:r>
            <a:r>
              <a:rPr lang="de-DE" sz="1200" dirty="0" smtClean="0">
                <a:solidFill>
                  <a:srgbClr val="FFFFFF"/>
                </a:solidFill>
              </a:rPr>
              <a:t>313 </a:t>
            </a:r>
          </a:p>
          <a:p>
            <a:pPr eaLnBrk="0" hangingPunct="0">
              <a:lnSpc>
                <a:spcPct val="95000"/>
              </a:lnSpc>
              <a:buSzPct val="90000"/>
            </a:pPr>
            <a:r>
              <a:rPr lang="cs-CZ" sz="1200" dirty="0" smtClean="0">
                <a:solidFill>
                  <a:srgbClr val="FFFFFF"/>
                </a:solidFill>
              </a:rPr>
              <a:t>Rozloha závodu</a:t>
            </a:r>
            <a:r>
              <a:rPr lang="de-DE" sz="1200" dirty="0" smtClean="0">
                <a:solidFill>
                  <a:srgbClr val="FFFFFF"/>
                </a:solidFill>
              </a:rPr>
              <a:t>:</a:t>
            </a:r>
            <a:r>
              <a:rPr lang="cs-CZ" sz="1200" dirty="0" smtClean="0">
                <a:solidFill>
                  <a:srgbClr val="FFFFFF"/>
                </a:solidFill>
              </a:rPr>
              <a:t>	</a:t>
            </a:r>
            <a:r>
              <a:rPr lang="de-DE" sz="1200" dirty="0" smtClean="0">
                <a:solidFill>
                  <a:srgbClr val="FFFFFF"/>
                </a:solidFill>
              </a:rPr>
              <a:t>10.350 m</a:t>
            </a:r>
            <a:r>
              <a:rPr lang="cs-CZ" sz="1200" dirty="0" smtClean="0">
                <a:solidFill>
                  <a:srgbClr val="FFFFFF"/>
                </a:solidFill>
              </a:rPr>
              <a:t>2</a:t>
            </a:r>
            <a:endParaRPr lang="de-DE" sz="1200" dirty="0">
              <a:solidFill>
                <a:srgbClr val="FFFFFF"/>
              </a:solidFill>
            </a:endParaRPr>
          </a:p>
          <a:p>
            <a:pPr eaLnBrk="0" hangingPunct="0">
              <a:lnSpc>
                <a:spcPct val="95000"/>
              </a:lnSpc>
              <a:buSzPct val="90000"/>
              <a:buFont typeface="Wingdings" pitchFamily="2" charset="2"/>
              <a:buNone/>
            </a:pPr>
            <a:endParaRPr lang="de-DE" sz="1200" dirty="0" smtClean="0">
              <a:solidFill>
                <a:srgbClr val="FFFFFF"/>
              </a:solidFill>
            </a:endParaRPr>
          </a:p>
          <a:p>
            <a:pPr eaLnBrk="0" hangingPunct="0">
              <a:lnSpc>
                <a:spcPct val="95000"/>
              </a:lnSpc>
              <a:buSzPct val="90000"/>
              <a:buFont typeface="Wingdings" pitchFamily="2" charset="2"/>
              <a:buNone/>
            </a:pP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r>
              <a:rPr lang="cs-CZ" sz="1200" dirty="0" smtClean="0">
                <a:solidFill>
                  <a:srgbClr val="FFFFFF"/>
                </a:solidFill>
              </a:rPr>
              <a:t>Založena</a:t>
            </a:r>
            <a:r>
              <a:rPr lang="de-DE" sz="1200" dirty="0" smtClean="0">
                <a:solidFill>
                  <a:srgbClr val="FFFFFF"/>
                </a:solidFill>
              </a:rPr>
              <a:t>:    </a:t>
            </a:r>
            <a:r>
              <a:rPr lang="cs-CZ" sz="1200" dirty="0" smtClean="0">
                <a:solidFill>
                  <a:srgbClr val="FFFFFF"/>
                </a:solidFill>
              </a:rPr>
              <a:t>v roce</a:t>
            </a:r>
            <a:r>
              <a:rPr lang="de-DE" sz="1200" dirty="0" smtClean="0">
                <a:solidFill>
                  <a:srgbClr val="FFFFFF"/>
                </a:solidFill>
              </a:rPr>
              <a:t> 2004 </a:t>
            </a:r>
          </a:p>
          <a:p>
            <a:pPr eaLnBrk="0" hangingPunct="0">
              <a:lnSpc>
                <a:spcPct val="95000"/>
              </a:lnSpc>
              <a:buSzPct val="90000"/>
              <a:buFont typeface="Wingdings" pitchFamily="2" charset="2"/>
              <a:buNone/>
            </a:pPr>
            <a:r>
              <a:rPr lang="de-DE" sz="1200" dirty="0" smtClean="0">
                <a:solidFill>
                  <a:srgbClr val="FFFFFF"/>
                </a:solidFill>
              </a:rPr>
              <a:t>  </a:t>
            </a:r>
            <a:r>
              <a:rPr lang="cs-CZ" sz="1200" dirty="0" smtClean="0">
                <a:solidFill>
                  <a:srgbClr val="FFFFFF"/>
                </a:solidFill>
              </a:rPr>
              <a:t>Vlastník</a:t>
            </a:r>
            <a:r>
              <a:rPr lang="de-DE" sz="1200" dirty="0" smtClean="0">
                <a:solidFill>
                  <a:srgbClr val="FFFFFF"/>
                </a:solidFill>
              </a:rPr>
              <a:t>:    </a:t>
            </a:r>
            <a:r>
              <a:rPr lang="cs-CZ" sz="1200" dirty="0" smtClean="0">
                <a:solidFill>
                  <a:srgbClr val="FFFFFF"/>
                </a:solidFill>
              </a:rPr>
              <a:t>	</a:t>
            </a:r>
            <a:r>
              <a:rPr lang="de-DE" sz="1200" dirty="0" err="1" smtClean="0">
                <a:solidFill>
                  <a:srgbClr val="FFFFFF"/>
                </a:solidFill>
              </a:rPr>
              <a:t>Pierburg</a:t>
            </a:r>
            <a:r>
              <a:rPr lang="de-DE" sz="1200" dirty="0" smtClean="0">
                <a:solidFill>
                  <a:srgbClr val="FFFFFF"/>
                </a:solidFill>
              </a:rPr>
              <a:t> GmbH, Germany</a:t>
            </a:r>
          </a:p>
          <a:p>
            <a:pPr eaLnBrk="0" hangingPunct="0">
              <a:lnSpc>
                <a:spcPct val="95000"/>
              </a:lnSpc>
              <a:buSzPct val="90000"/>
              <a:buFont typeface="Wingdings" pitchFamily="2" charset="2"/>
              <a:buNone/>
            </a:pPr>
            <a:r>
              <a:rPr lang="de-DE" sz="1200" dirty="0">
                <a:solidFill>
                  <a:srgbClr val="FFFFFF"/>
                </a:solidFill>
              </a:rPr>
              <a:t> </a:t>
            </a:r>
            <a:r>
              <a:rPr lang="de-DE" sz="1200" dirty="0" smtClean="0">
                <a:solidFill>
                  <a:srgbClr val="FFFFFF"/>
                </a:solidFill>
              </a:rPr>
              <a:t> </a:t>
            </a:r>
            <a:endParaRPr lang="de-DE" sz="1400" dirty="0">
              <a:solidFill>
                <a:srgbClr val="FFFFFF"/>
              </a:solidFill>
            </a:endParaRP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>
          <a:xfrm>
            <a:off x="373063" y="708025"/>
            <a:ext cx="8605837" cy="742950"/>
          </a:xfrm>
          <a:noFill/>
        </p:spPr>
        <p:txBody>
          <a:bodyPr/>
          <a:lstStyle/>
          <a:p>
            <a:pPr eaLnBrk="1" hangingPunct="1"/>
            <a:r>
              <a:rPr lang="cs-CZ" dirty="0" smtClean="0"/>
              <a:t>Klíčové informace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r="6262" b="8282"/>
          <a:stretch/>
        </p:blipFill>
        <p:spPr bwMode="auto">
          <a:xfrm>
            <a:off x="3777394" y="4193396"/>
            <a:ext cx="4917865" cy="228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Obrázek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16" y="2331787"/>
            <a:ext cx="1028902" cy="106760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19" y="2754658"/>
            <a:ext cx="1167848" cy="128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718" y="1909243"/>
            <a:ext cx="1158287" cy="106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7010400" y="6635750"/>
            <a:ext cx="2133600" cy="188913"/>
          </a:xfrm>
          <a:noFill/>
        </p:spPr>
        <p:txBody>
          <a:bodyPr/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041B7010-EB33-474D-A527-A87F958ED3E6}" type="slidenum">
              <a:rPr lang="de-DE" sz="800" smtClean="0">
                <a:solidFill>
                  <a:srgbClr val="000000"/>
                </a:solidFill>
              </a:rPr>
              <a:pPr eaLnBrk="1" hangingPunct="1"/>
              <a:t>5</a:t>
            </a:fld>
            <a:endParaRPr lang="de-DE" sz="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17D35D98-AC76-4147-B9B2-5BF625BE1372}" type="slidenum">
              <a:rPr lang="de-DE" sz="800" smtClean="0">
                <a:solidFill>
                  <a:srgbClr val="000000"/>
                </a:solidFill>
              </a:rPr>
              <a:pPr eaLnBrk="1" hangingPunct="1"/>
              <a:t>6</a:t>
            </a:fld>
            <a:endParaRPr lang="de-DE" sz="80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763325"/>
            <a:ext cx="9144000" cy="5774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1166813" eaLnBrk="1" hangingPunct="1"/>
            <a:r>
              <a:rPr lang="cs-CZ" dirty="0" smtClean="0"/>
              <a:t>Vývoj společnosti</a:t>
            </a:r>
            <a:endParaRPr lang="en-US" dirty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164083" y="2123886"/>
            <a:ext cx="3683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 rot="16200000">
            <a:off x="3688675" y="-1972210"/>
            <a:ext cx="1901825" cy="8627168"/>
          </a:xfrm>
          <a:prstGeom prst="downArrow">
            <a:avLst>
              <a:gd name="adj1" fmla="val 42509"/>
              <a:gd name="adj2" fmla="val 18531"/>
            </a:avLst>
          </a:prstGeom>
          <a:gradFill rotWithShape="0">
            <a:gsLst>
              <a:gs pos="0">
                <a:srgbClr val="D2D3D4"/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ln w="18000">
                <a:solidFill>
                  <a:srgbClr val="003B6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868808" y="2027049"/>
            <a:ext cx="8953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buNone/>
              <a:defRPr b="1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9pPr>
          </a:lstStyle>
          <a:p>
            <a:r>
              <a:rPr lang="cs-CZ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2002</a:t>
            </a:r>
            <a:endParaRPr lang="en-US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573658" y="2027048"/>
            <a:ext cx="895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BA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buNone/>
              <a:defRPr b="1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9pPr>
          </a:lstStyle>
          <a:p>
            <a:r>
              <a:rPr lang="cs-CZ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2004</a:t>
            </a:r>
            <a:endParaRPr lang="en-US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2286446" y="2027048"/>
            <a:ext cx="895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F72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2005</a:t>
            </a:r>
            <a:endParaRPr lang="en-US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2965896" y="2028636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2006</a:t>
            </a:r>
            <a:endParaRPr lang="en-US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3767583" y="2027048"/>
            <a:ext cx="895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2007</a:t>
            </a:r>
            <a:endParaRPr lang="en-US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5294340" y="2028636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43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2009</a:t>
            </a:r>
            <a:endParaRPr lang="en-US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308314" y="3029447"/>
            <a:ext cx="1039920" cy="3255466"/>
          </a:xfrm>
          <a:prstGeom prst="rect">
            <a:avLst/>
          </a:prstGeom>
          <a:solidFill>
            <a:srgbClr val="D2D3D4"/>
          </a:solidFill>
          <a:ln w="9525" algn="ctr">
            <a:solidFill>
              <a:srgbClr val="D2D3D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4575540" y="2027048"/>
            <a:ext cx="895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AA9B7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2008</a:t>
            </a:r>
            <a:endParaRPr lang="en-US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305151" y="3163888"/>
            <a:ext cx="108631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3D4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sz="1200" b="1" dirty="0" smtClean="0">
                <a:solidFill>
                  <a:srgbClr val="000000"/>
                </a:solidFill>
              </a:rPr>
              <a:t>Zahájení výroby řídících jednotek v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>
                <a:solidFill>
                  <a:srgbClr val="000000"/>
                </a:solidFill>
              </a:rPr>
              <a:t>Metal a.s. (KSPG Group)</a:t>
            </a:r>
          </a:p>
        </p:txBody>
      </p:sp>
      <p:sp>
        <p:nvSpPr>
          <p:cNvPr id="13328" name="Rectangle 19"/>
          <p:cNvSpPr>
            <a:spLocks noChangeArrowheads="1"/>
          </p:cNvSpPr>
          <p:nvPr/>
        </p:nvSpPr>
        <p:spPr bwMode="auto">
          <a:xfrm>
            <a:off x="1426894" y="3029447"/>
            <a:ext cx="1026530" cy="3255466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3329" name="Picture 17" descr="IM0022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3" y="4822927"/>
            <a:ext cx="892551" cy="6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Staveniste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79" y="3921260"/>
            <a:ext cx="934835" cy="79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P10135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79" y="4822927"/>
            <a:ext cx="923116" cy="56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22"/>
          <p:cNvSpPr txBox="1">
            <a:spLocks noChangeArrowheads="1"/>
          </p:cNvSpPr>
          <p:nvPr/>
        </p:nvSpPr>
        <p:spPr bwMode="auto">
          <a:xfrm>
            <a:off x="1381659" y="3163888"/>
            <a:ext cx="11389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sz="1200" b="1" dirty="0" smtClean="0">
                <a:solidFill>
                  <a:srgbClr val="FFFFFF"/>
                </a:solidFill>
              </a:rPr>
              <a:t>Výstavba haly č</a:t>
            </a:r>
            <a:r>
              <a:rPr lang="en-US" sz="1200" b="1" dirty="0" smtClean="0">
                <a:solidFill>
                  <a:srgbClr val="FFFFFF"/>
                </a:solidFill>
              </a:rPr>
              <a:t>. 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542326" y="3029446"/>
            <a:ext cx="1059632" cy="3255467"/>
          </a:xfrm>
          <a:prstGeom prst="rect">
            <a:avLst/>
          </a:prstGeom>
          <a:solidFill>
            <a:srgbClr val="C0C0C0"/>
          </a:solidFill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34" name="Rectangle 28"/>
          <p:cNvSpPr>
            <a:spLocks noChangeArrowheads="1"/>
          </p:cNvSpPr>
          <p:nvPr/>
        </p:nvSpPr>
        <p:spPr bwMode="auto">
          <a:xfrm>
            <a:off x="3660986" y="3029446"/>
            <a:ext cx="1038235" cy="3255468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3335" name="Picture 25" descr="CRW_6039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06" y="4822927"/>
            <a:ext cx="983241" cy="64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30" descr="P1000425u-K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2" y="4822927"/>
            <a:ext cx="946582" cy="56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99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Rectangle 32"/>
          <p:cNvSpPr>
            <a:spLocks noChangeArrowheads="1"/>
          </p:cNvSpPr>
          <p:nvPr/>
        </p:nvSpPr>
        <p:spPr bwMode="auto">
          <a:xfrm>
            <a:off x="4746188" y="3029446"/>
            <a:ext cx="1006872" cy="3255468"/>
          </a:xfrm>
          <a:prstGeom prst="rect">
            <a:avLst/>
          </a:prstGeom>
          <a:solidFill>
            <a:srgbClr val="969696"/>
          </a:solidFill>
          <a:ln w="9525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3586265" y="3163888"/>
            <a:ext cx="113481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sz="1200" b="1" dirty="0" smtClean="0">
                <a:solidFill>
                  <a:srgbClr val="FFFFFF"/>
                </a:solidFill>
              </a:rPr>
              <a:t>Výstavby 2.haly</a:t>
            </a:r>
            <a:endParaRPr lang="en-US" sz="1200" b="1" dirty="0" smtClean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sz="1200" b="1" dirty="0" smtClean="0">
                <a:solidFill>
                  <a:srgbClr val="FFFFFF"/>
                </a:solidFill>
              </a:rPr>
              <a:t>Zahájení výroby elektrických výfukových klapek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13340" name="Picture 33" descr="DSC0727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6"/>
          <a:stretch/>
        </p:blipFill>
        <p:spPr bwMode="auto">
          <a:xfrm>
            <a:off x="4785086" y="4822928"/>
            <a:ext cx="917173" cy="67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4" descr="7004500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81" y="5608584"/>
            <a:ext cx="639940" cy="5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3" name="Text Box 35"/>
          <p:cNvSpPr txBox="1">
            <a:spLocks noChangeArrowheads="1"/>
          </p:cNvSpPr>
          <p:nvPr/>
        </p:nvSpPr>
        <p:spPr bwMode="auto">
          <a:xfrm>
            <a:off x="4653393" y="3163888"/>
            <a:ext cx="1186439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40000"/>
              </a:spcBef>
              <a:buSzTx/>
              <a:buFont typeface="Webdings" pitchFamily="18" charset="2"/>
              <a:buNone/>
            </a:pPr>
            <a:r>
              <a:rPr lang="cs-CZ" sz="1200" b="1" dirty="0" smtClean="0">
                <a:solidFill>
                  <a:srgbClr val="FFFFFF"/>
                </a:solidFill>
              </a:rPr>
              <a:t>Zahájení výroby     re- cirkulačních systémů výfukových plynů (EGR)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347" name="Text Box 44"/>
          <p:cNvSpPr txBox="1">
            <a:spLocks noChangeArrowheads="1"/>
          </p:cNvSpPr>
          <p:nvPr/>
        </p:nvSpPr>
        <p:spPr bwMode="auto">
          <a:xfrm>
            <a:off x="1624458" y="2330261"/>
            <a:ext cx="895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CBA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0,6</a:t>
            </a:r>
            <a:endParaRPr lang="en-US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48" name="Text Box 45"/>
          <p:cNvSpPr txBox="1">
            <a:spLocks noChangeArrowheads="1"/>
          </p:cNvSpPr>
          <p:nvPr/>
        </p:nvSpPr>
        <p:spPr bwMode="auto">
          <a:xfrm>
            <a:off x="2299146" y="2330261"/>
            <a:ext cx="895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F72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7,6</a:t>
            </a:r>
            <a:endParaRPr lang="en-US" sz="1000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49" name="Text Box 46"/>
          <p:cNvSpPr txBox="1">
            <a:spLocks noChangeArrowheads="1"/>
          </p:cNvSpPr>
          <p:nvPr/>
        </p:nvSpPr>
        <p:spPr bwMode="auto">
          <a:xfrm>
            <a:off x="3016696" y="2331849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18,2</a:t>
            </a:r>
            <a:endParaRPr lang="en-US" sz="800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0" name="Text Box 47"/>
          <p:cNvSpPr txBox="1">
            <a:spLocks noChangeArrowheads="1"/>
          </p:cNvSpPr>
          <p:nvPr/>
        </p:nvSpPr>
        <p:spPr bwMode="auto">
          <a:xfrm>
            <a:off x="3856483" y="2330261"/>
            <a:ext cx="895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de-DE" b="1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cs-CZ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n-US" sz="1000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1" name="Text Box 48"/>
          <p:cNvSpPr txBox="1">
            <a:spLocks noChangeArrowheads="1"/>
          </p:cNvSpPr>
          <p:nvPr/>
        </p:nvSpPr>
        <p:spPr bwMode="auto">
          <a:xfrm>
            <a:off x="5345140" y="2331849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43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31,6</a:t>
            </a:r>
            <a:endParaRPr lang="en-US" sz="1000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2" name="Text Box 50"/>
          <p:cNvSpPr txBox="1">
            <a:spLocks noChangeArrowheads="1"/>
          </p:cNvSpPr>
          <p:nvPr/>
        </p:nvSpPr>
        <p:spPr bwMode="auto">
          <a:xfrm>
            <a:off x="4639040" y="2330261"/>
            <a:ext cx="8953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AA9B7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36,2</a:t>
            </a:r>
            <a:endParaRPr lang="en-US" sz="1000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3" name="Rectangle 51"/>
          <p:cNvSpPr>
            <a:spLocks noChangeArrowheads="1"/>
          </p:cNvSpPr>
          <p:nvPr/>
        </p:nvSpPr>
        <p:spPr bwMode="auto">
          <a:xfrm>
            <a:off x="519558" y="2123886"/>
            <a:ext cx="3683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b="1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4" name="Text Box 52"/>
          <p:cNvSpPr txBox="1">
            <a:spLocks noChangeArrowheads="1"/>
          </p:cNvSpPr>
          <p:nvPr/>
        </p:nvSpPr>
        <p:spPr bwMode="auto">
          <a:xfrm>
            <a:off x="262383" y="2020699"/>
            <a:ext cx="895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ctr" eaLnBrk="1" hangingPunct="1">
              <a:spcBef>
                <a:spcPct val="50000"/>
              </a:spcBef>
              <a:buNone/>
              <a:defRPr b="1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</a:lvl9pPr>
          </a:lstStyle>
          <a:p>
            <a:r>
              <a:rPr lang="cs-CZ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ROK</a:t>
            </a:r>
            <a:endParaRPr lang="en-US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5" name="Text Box 53"/>
          <p:cNvSpPr txBox="1">
            <a:spLocks noChangeArrowheads="1"/>
          </p:cNvSpPr>
          <p:nvPr/>
        </p:nvSpPr>
        <p:spPr bwMode="auto">
          <a:xfrm>
            <a:off x="249683" y="2350899"/>
            <a:ext cx="895350" cy="3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1100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Tržby v</a:t>
            </a:r>
            <a:r>
              <a:rPr lang="de-DE" sz="1100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1100" b="1" dirty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cs-CZ" sz="1100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il.</a:t>
            </a:r>
            <a:r>
              <a:rPr lang="de-DE" sz="1100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EUR</a:t>
            </a:r>
            <a:r>
              <a:rPr lang="cs-CZ" sz="1100" b="1" dirty="0" smtClean="0">
                <a:ln w="1905"/>
                <a:gradFill>
                  <a:gsLst>
                    <a:gs pos="0">
                      <a:srgbClr val="003564">
                        <a:shade val="20000"/>
                        <a:satMod val="200000"/>
                      </a:srgbClr>
                    </a:gs>
                    <a:gs pos="78000">
                      <a:srgbClr val="00356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356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1100" b="1" dirty="0">
              <a:ln w="1905"/>
              <a:gradFill>
                <a:gsLst>
                  <a:gs pos="0">
                    <a:srgbClr val="003564">
                      <a:shade val="20000"/>
                      <a:satMod val="200000"/>
                    </a:srgbClr>
                  </a:gs>
                  <a:gs pos="78000">
                    <a:srgbClr val="003564">
                      <a:tint val="90000"/>
                      <a:shade val="89000"/>
                      <a:satMod val="220000"/>
                    </a:srgbClr>
                  </a:gs>
                  <a:gs pos="100000">
                    <a:srgbClr val="00356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6" name="Text Box 55"/>
          <p:cNvSpPr txBox="1">
            <a:spLocks noChangeArrowheads="1"/>
          </p:cNvSpPr>
          <p:nvPr/>
        </p:nvSpPr>
        <p:spPr bwMode="auto">
          <a:xfrm>
            <a:off x="6142146" y="2028636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43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de-DE" b="1" dirty="0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b="1" dirty="0">
              <a:ln w="1905"/>
              <a:solidFill>
                <a:srgbClr val="B2C4D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7" name="Text Box 56"/>
          <p:cNvSpPr txBox="1">
            <a:spLocks noChangeArrowheads="1"/>
          </p:cNvSpPr>
          <p:nvPr/>
        </p:nvSpPr>
        <p:spPr bwMode="auto">
          <a:xfrm>
            <a:off x="6121387" y="2331849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43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 smtClean="0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86,9</a:t>
            </a:r>
            <a:endParaRPr lang="en-US" sz="1000" b="1" dirty="0">
              <a:ln w="1905"/>
              <a:solidFill>
                <a:srgbClr val="B2C4D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58" name="Text Box 26"/>
          <p:cNvSpPr txBox="1">
            <a:spLocks noChangeArrowheads="1"/>
          </p:cNvSpPr>
          <p:nvPr/>
        </p:nvSpPr>
        <p:spPr bwMode="auto">
          <a:xfrm>
            <a:off x="2469008" y="3163888"/>
            <a:ext cx="1191978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cs-CZ" sz="1200" b="1" dirty="0" smtClean="0">
                <a:solidFill>
                  <a:srgbClr val="000000"/>
                </a:solidFill>
              </a:rPr>
              <a:t>Zahájení výroby sekundárních vzduchových čerpadel</a:t>
            </a:r>
            <a:endParaRPr lang="de-DE" sz="1200" b="1" dirty="0">
              <a:solidFill>
                <a:srgbClr val="0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de-DE" sz="1200" b="1" dirty="0" smtClean="0">
                <a:solidFill>
                  <a:srgbClr val="000000"/>
                </a:solidFill>
              </a:rPr>
              <a:t>&amp;</a:t>
            </a:r>
            <a:endParaRPr lang="de-DE" sz="1200" b="1" dirty="0">
              <a:solidFill>
                <a:srgbClr val="0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1200" b="1" dirty="0">
                <a:solidFill>
                  <a:srgbClr val="000000"/>
                </a:solidFill>
              </a:rPr>
              <a:t>v</a:t>
            </a:r>
            <a:r>
              <a:rPr lang="cs-CZ" sz="1200" b="1" dirty="0" smtClean="0">
                <a:solidFill>
                  <a:srgbClr val="000000"/>
                </a:solidFill>
              </a:rPr>
              <a:t>ýfukových klapek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359" name="Text Box 58"/>
          <p:cNvSpPr txBox="1">
            <a:spLocks noChangeArrowheads="1"/>
          </p:cNvSpPr>
          <p:nvPr/>
        </p:nvSpPr>
        <p:spPr bwMode="auto">
          <a:xfrm>
            <a:off x="6845314" y="2028636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43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de-DE" b="1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en-US" b="1">
              <a:ln w="1905"/>
              <a:solidFill>
                <a:srgbClr val="B2C4D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60" name="Text Box 59"/>
          <p:cNvSpPr txBox="1">
            <a:spLocks noChangeArrowheads="1"/>
          </p:cNvSpPr>
          <p:nvPr/>
        </p:nvSpPr>
        <p:spPr bwMode="auto">
          <a:xfrm>
            <a:off x="6886589" y="2331849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43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 smtClean="0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151,3</a:t>
            </a:r>
            <a:endParaRPr lang="en-US" sz="1000" b="1" dirty="0">
              <a:ln w="1905"/>
              <a:solidFill>
                <a:srgbClr val="B2C4D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7526068" y="2028636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43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de-DE" b="1" dirty="0" smtClean="0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b="1" dirty="0">
              <a:ln w="1905"/>
              <a:solidFill>
                <a:srgbClr val="B2C4D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7567343" y="2331849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43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 smtClean="0">
                <a:ln w="1905"/>
                <a:solidFill>
                  <a:srgbClr val="B2C4D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177,0</a:t>
            </a:r>
            <a:endParaRPr lang="en-US" sz="1000" b="1" dirty="0">
              <a:ln w="1905"/>
              <a:solidFill>
                <a:srgbClr val="B2C4D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42" name="Rectangle 36"/>
          <p:cNvSpPr>
            <a:spLocks noChangeArrowheads="1"/>
          </p:cNvSpPr>
          <p:nvPr/>
        </p:nvSpPr>
        <p:spPr bwMode="auto">
          <a:xfrm>
            <a:off x="5839832" y="3029445"/>
            <a:ext cx="1018445" cy="3255467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4" name="Text Box 37"/>
          <p:cNvSpPr txBox="1">
            <a:spLocks noChangeArrowheads="1"/>
          </p:cNvSpPr>
          <p:nvPr/>
        </p:nvSpPr>
        <p:spPr bwMode="auto">
          <a:xfrm>
            <a:off x="5719993" y="3163888"/>
            <a:ext cx="12938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40000"/>
              </a:spcBef>
              <a:buSzTx/>
              <a:buFont typeface="Webdings" pitchFamily="18" charset="2"/>
              <a:buNone/>
            </a:pPr>
            <a:r>
              <a:rPr lang="cs-CZ" sz="1200" b="1" dirty="0" smtClean="0">
                <a:solidFill>
                  <a:srgbClr val="FFFFFF"/>
                </a:solidFill>
              </a:rPr>
              <a:t>Zahájení výroby </a:t>
            </a:r>
          </a:p>
          <a:p>
            <a:pPr algn="ctr">
              <a:lnSpc>
                <a:spcPct val="80000"/>
              </a:lnSpc>
              <a:spcBef>
                <a:spcPct val="40000"/>
              </a:spcBef>
              <a:buSzTx/>
              <a:buFont typeface="Webdings" pitchFamily="18" charset="2"/>
              <a:buNone/>
            </a:pPr>
            <a:r>
              <a:rPr lang="cs-CZ" sz="1200" b="1" dirty="0" smtClean="0">
                <a:solidFill>
                  <a:srgbClr val="FFFFFF"/>
                </a:solidFill>
              </a:rPr>
              <a:t>modulů</a:t>
            </a:r>
            <a:r>
              <a:rPr lang="de-DE" sz="1200" b="1" dirty="0" smtClean="0">
                <a:solidFill>
                  <a:srgbClr val="FFFFFF"/>
                </a:solidFill>
              </a:rPr>
              <a:t> </a:t>
            </a:r>
            <a:endParaRPr lang="cs-CZ" sz="12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  <a:buSzTx/>
              <a:buFont typeface="Webdings" pitchFamily="18" charset="2"/>
              <a:buNone/>
            </a:pPr>
            <a:r>
              <a:rPr lang="de-DE" sz="1200" b="1" dirty="0" smtClean="0">
                <a:solidFill>
                  <a:srgbClr val="FFFFFF"/>
                </a:solidFill>
              </a:rPr>
              <a:t>EM-EGR 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3345" name="Picture 38" descr="DSC07302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49" y="4822927"/>
            <a:ext cx="772506" cy="67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9" descr="PSA2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21" y="5571540"/>
            <a:ext cx="661362" cy="61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6962254" y="3030776"/>
            <a:ext cx="1018445" cy="325546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Text Box 37"/>
          <p:cNvSpPr txBox="1">
            <a:spLocks noChangeArrowheads="1"/>
          </p:cNvSpPr>
          <p:nvPr/>
        </p:nvSpPr>
        <p:spPr bwMode="auto">
          <a:xfrm>
            <a:off x="6826513" y="3165219"/>
            <a:ext cx="1293812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40000"/>
              </a:spcBef>
              <a:buSzTx/>
              <a:buFont typeface="Webdings" pitchFamily="18" charset="2"/>
              <a:buNone/>
            </a:pPr>
            <a:r>
              <a:rPr lang="cs-CZ" sz="1200" b="1" dirty="0" smtClean="0">
                <a:solidFill>
                  <a:srgbClr val="FFFFFF"/>
                </a:solidFill>
              </a:rPr>
              <a:t>Výstavba 1.fáze haly 3</a:t>
            </a:r>
            <a:endParaRPr lang="de-DE" sz="12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  <a:buSzTx/>
              <a:buFont typeface="Webdings" pitchFamily="18" charset="2"/>
              <a:buNone/>
            </a:pPr>
            <a:r>
              <a:rPr lang="cs-CZ" sz="1200" b="1" dirty="0" smtClean="0">
                <a:solidFill>
                  <a:srgbClr val="FFFFFF"/>
                </a:solidFill>
              </a:rPr>
              <a:t>Zahájení výroby sekundárních vzduchových čerpadel 3.generace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5" name="Picture 5" descr="E:\Letecké\_ZDK037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25523" b="21078"/>
          <a:stretch>
            <a:fillRect/>
          </a:stretch>
        </p:blipFill>
        <p:spPr bwMode="auto">
          <a:xfrm>
            <a:off x="7002238" y="4822927"/>
            <a:ext cx="952957" cy="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4" descr="VW-K4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29" y="5608584"/>
            <a:ext cx="498411" cy="5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6" descr="SLP2-K4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05" y="5608365"/>
            <a:ext cx="962274" cy="59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5" descr="Comp Seitenkanalpumpe bla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35" y="5571540"/>
            <a:ext cx="668350" cy="61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7181" r="5737" b="7680"/>
          <a:stretch/>
        </p:blipFill>
        <p:spPr>
          <a:xfrm rot="16200000">
            <a:off x="532730" y="5479324"/>
            <a:ext cx="608179" cy="89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C4932A-6407-40C1-B4A4-DBB34A8351F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868" y="4462818"/>
            <a:ext cx="8531225" cy="423081"/>
          </a:xfrm>
        </p:spPr>
        <p:txBody>
          <a:bodyPr/>
          <a:lstStyle/>
          <a:p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Čerpání investičních pobídek</a:t>
            </a:r>
            <a:endParaRPr lang="cs-CZ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rgbClr val="000000"/>
                </a:solidFill>
              </a:rPr>
              <a:t>	Představení </a:t>
            </a:r>
            <a:r>
              <a:rPr lang="cs-CZ" noProof="1">
                <a:solidFill>
                  <a:srgbClr val="000000"/>
                </a:solidFill>
              </a:rPr>
              <a:t>Pierburg </a:t>
            </a:r>
            <a:r>
              <a:rPr lang="cs-CZ" dirty="0">
                <a:solidFill>
                  <a:srgbClr val="000000"/>
                </a:solidFill>
              </a:rPr>
              <a:t>s.r.o.</a:t>
            </a:r>
            <a:endParaRPr lang="de-DE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5918" r="7872" b="41962"/>
          <a:stretch>
            <a:fillRect/>
          </a:stretch>
        </p:blipFill>
        <p:spPr bwMode="auto">
          <a:xfrm>
            <a:off x="518616" y="790047"/>
            <a:ext cx="7902053" cy="32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0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041B7010-EB33-474D-A527-A87F958ED3E6}" type="slidenum">
              <a:rPr lang="de-DE" sz="800" smtClean="0">
                <a:solidFill>
                  <a:srgbClr val="000000"/>
                </a:solidFill>
              </a:rPr>
              <a:pPr eaLnBrk="1" hangingPunct="1"/>
              <a:t>8</a:t>
            </a:fld>
            <a:endParaRPr lang="de-DE" sz="800" smtClean="0">
              <a:solidFill>
                <a:srgbClr val="000000"/>
              </a:solidFill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93787" y="1112421"/>
            <a:ext cx="48566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rgbClr val="000000"/>
                </a:solidFill>
              </a:rPr>
              <a:t>1. Záměr</a:t>
            </a:r>
            <a:endParaRPr lang="de-DE" sz="2200" dirty="0">
              <a:solidFill>
                <a:srgbClr val="000000"/>
              </a:solidFill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093788" y="3555682"/>
            <a:ext cx="11317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2200" dirty="0" smtClean="0">
                <a:solidFill>
                  <a:srgbClr val="000000"/>
                </a:solidFill>
              </a:rPr>
              <a:t>2. Záměr</a:t>
            </a:r>
            <a:endParaRPr lang="de-DE" sz="2200" dirty="0">
              <a:solidFill>
                <a:srgbClr val="000000"/>
              </a:solidFill>
            </a:endParaRPr>
          </a:p>
        </p:txBody>
      </p:sp>
      <p:pic>
        <p:nvPicPr>
          <p:cNvPr id="4113" name="Picture 25" descr="Anzeige Image KSPG 07 DIN A4 v3 gross_02_ohneBal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258" y="1003703"/>
            <a:ext cx="1674813" cy="94932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30"/>
          <p:cNvSpPr>
            <a:spLocks noChangeArrowheads="1"/>
          </p:cNvSpPr>
          <p:nvPr/>
        </p:nvSpPr>
        <p:spPr bwMode="auto">
          <a:xfrm>
            <a:off x="373063" y="708025"/>
            <a:ext cx="84470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sz="2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1" name="Picture 45" descr="Comp Seitenkanalpumpe bla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630" y="3560400"/>
            <a:ext cx="1713990" cy="94236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645" y="1177925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644" y="3621186"/>
            <a:ext cx="2524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93786" y="1555940"/>
            <a:ext cx="6644493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Rozh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od</a:t>
            </a:r>
            <a:r>
              <a:rPr lang="cs-CZ" dirty="0" smtClean="0"/>
              <a:t>nutí MPO z 01/2005 </a:t>
            </a:r>
          </a:p>
          <a:p>
            <a:r>
              <a:rPr lang="cs-CZ" dirty="0" smtClean="0"/>
              <a:t> Sleva na dani podle §35a ZDP</a:t>
            </a:r>
          </a:p>
          <a:p>
            <a:r>
              <a:rPr lang="cs-CZ" dirty="0"/>
              <a:t> </a:t>
            </a:r>
            <a:r>
              <a:rPr lang="cs-CZ" dirty="0" smtClean="0"/>
              <a:t>HP tvorby nových pracovních míst – 200 tis. Kč na 1 </a:t>
            </a:r>
            <a:r>
              <a:rPr lang="cs-CZ" dirty="0" err="1" smtClean="0"/>
              <a:t>prac.místo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HP rekvalifikace / školení – 35% z nákladů na školení </a:t>
            </a:r>
          </a:p>
          <a:p>
            <a:r>
              <a:rPr lang="cs-CZ" dirty="0"/>
              <a:t> </a:t>
            </a:r>
            <a:r>
              <a:rPr lang="cs-CZ" dirty="0" smtClean="0"/>
              <a:t>Investiční pobídka zcela dočerpána v 2012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093785" y="4025993"/>
            <a:ext cx="6644493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Rozhodnutí MPO z 10/2013 </a:t>
            </a:r>
          </a:p>
          <a:p>
            <a:r>
              <a:rPr lang="cs-CZ" dirty="0" smtClean="0"/>
              <a:t> Sleva na dani podle §35b ZDP</a:t>
            </a:r>
          </a:p>
          <a:p>
            <a:r>
              <a:rPr lang="cs-CZ" dirty="0"/>
              <a:t> </a:t>
            </a:r>
            <a:r>
              <a:rPr lang="cs-CZ" dirty="0" smtClean="0"/>
              <a:t>HP tvorby nových pracovních míst – 50 tis. Kč na 1 </a:t>
            </a:r>
            <a:r>
              <a:rPr lang="cs-CZ" dirty="0" err="1" smtClean="0"/>
              <a:t>prac.místo</a:t>
            </a:r>
            <a:endParaRPr lang="cs-CZ" dirty="0" smtClean="0"/>
          </a:p>
          <a:p>
            <a:r>
              <a:rPr lang="cs-CZ" dirty="0" smtClean="0"/>
              <a:t> HP rekvalifikace / školení – 25% z nákladů na školení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>
          <a:xfrm>
            <a:off x="373063" y="708025"/>
            <a:ext cx="8605837" cy="492978"/>
          </a:xfrm>
          <a:noFill/>
        </p:spPr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cs-CZ" dirty="0" smtClean="0"/>
              <a:t>Průběh čerpání investičních pobídek – 1. záměr</a:t>
            </a:r>
            <a:endParaRPr lang="de-DE" dirty="0" smtClean="0"/>
          </a:p>
        </p:txBody>
      </p:sp>
      <p:sp>
        <p:nvSpPr>
          <p:cNvPr id="23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7010400" y="6635750"/>
            <a:ext cx="2133600" cy="188913"/>
          </a:xfrm>
          <a:noFill/>
        </p:spPr>
        <p:txBody>
          <a:bodyPr/>
          <a:lstStyle>
            <a:lvl1pPr eaLnBrk="0" hangingPunct="0">
              <a:defRPr sz="1600">
                <a:solidFill>
                  <a:srgbClr val="6A6B6D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rgbClr val="6A6B6D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rgbClr val="6A6B6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B6F"/>
              </a:buClr>
              <a:buSzPct val="100000"/>
              <a:buFont typeface="Wingdings" pitchFamily="2" charset="2"/>
              <a:buChar char="n"/>
              <a:defRPr sz="1600">
                <a:solidFill>
                  <a:srgbClr val="6A6B6D"/>
                </a:solidFill>
                <a:latin typeface="Arial" charset="0"/>
              </a:defRPr>
            </a:lvl9pPr>
          </a:lstStyle>
          <a:p>
            <a:pPr eaLnBrk="1" hangingPunct="1"/>
            <a:fld id="{041B7010-EB33-474D-A527-A87F958ED3E6}" type="slidenum">
              <a:rPr lang="de-DE" sz="800" smtClean="0">
                <a:solidFill>
                  <a:srgbClr val="000000"/>
                </a:solidFill>
              </a:rPr>
              <a:pPr eaLnBrk="1" hangingPunct="1"/>
              <a:t>9</a:t>
            </a:fld>
            <a:endParaRPr lang="de-DE" sz="800" smtClean="0">
              <a:solidFill>
                <a:srgbClr val="000000"/>
              </a:solidFill>
            </a:endParaRPr>
          </a:p>
        </p:txBody>
      </p:sp>
      <p:graphicFrame>
        <p:nvGraphicFramePr>
          <p:cNvPr id="19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531177"/>
              </p:ext>
            </p:extLst>
          </p:nvPr>
        </p:nvGraphicFramePr>
        <p:xfrm>
          <a:off x="2879678" y="1296537"/>
          <a:ext cx="6155140" cy="517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9763"/>
              </p:ext>
            </p:extLst>
          </p:nvPr>
        </p:nvGraphicFramePr>
        <p:xfrm>
          <a:off x="469212" y="2673292"/>
          <a:ext cx="2984500" cy="2082165"/>
        </p:xfrm>
        <a:graphic>
          <a:graphicData uri="http://schemas.openxmlformats.org/drawingml/2006/table">
            <a:tbl>
              <a:tblPr/>
              <a:tblGrid>
                <a:gridCol w="608952"/>
                <a:gridCol w="494774"/>
                <a:gridCol w="583579"/>
                <a:gridCol w="637497"/>
                <a:gridCol w="659698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Sleva na dani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Pracovní místa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Školení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Celkem Mil. Kč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b-Vorlage-deu-PPT">
  <a:themeElements>
    <a:clrScheme name="Pb-Vorlage-deu-PPT 1">
      <a:dk1>
        <a:srgbClr val="000000"/>
      </a:dk1>
      <a:lt1>
        <a:srgbClr val="FFFFFF"/>
      </a:lt1>
      <a:dk2>
        <a:srgbClr val="000000"/>
      </a:dk2>
      <a:lt2>
        <a:srgbClr val="E2E2E2"/>
      </a:lt2>
      <a:accent1>
        <a:srgbClr val="B2C4D4"/>
      </a:accent1>
      <a:accent2>
        <a:srgbClr val="003B6F"/>
      </a:accent2>
      <a:accent3>
        <a:srgbClr val="FFFFFF"/>
      </a:accent3>
      <a:accent4>
        <a:srgbClr val="000000"/>
      </a:accent4>
      <a:accent5>
        <a:srgbClr val="D5DEE6"/>
      </a:accent5>
      <a:accent6>
        <a:srgbClr val="003564"/>
      </a:accent6>
      <a:hlink>
        <a:srgbClr val="B4B5B7"/>
      </a:hlink>
      <a:folHlink>
        <a:srgbClr val="4C769A"/>
      </a:folHlink>
    </a:clrScheme>
    <a:fontScheme name="Pb-Vorlage-deu-PPT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b-Vorlage-deu-PPT 1">
        <a:dk1>
          <a:srgbClr val="000000"/>
        </a:dk1>
        <a:lt1>
          <a:srgbClr val="FFFFFF"/>
        </a:lt1>
        <a:dk2>
          <a:srgbClr val="000000"/>
        </a:dk2>
        <a:lt2>
          <a:srgbClr val="E2E2E2"/>
        </a:lt2>
        <a:accent1>
          <a:srgbClr val="B2C4D4"/>
        </a:accent1>
        <a:accent2>
          <a:srgbClr val="003B6F"/>
        </a:accent2>
        <a:accent3>
          <a:srgbClr val="FFFFFF"/>
        </a:accent3>
        <a:accent4>
          <a:srgbClr val="000000"/>
        </a:accent4>
        <a:accent5>
          <a:srgbClr val="D5DEE6"/>
        </a:accent5>
        <a:accent6>
          <a:srgbClr val="003564"/>
        </a:accent6>
        <a:hlink>
          <a:srgbClr val="B4B5B7"/>
        </a:hlink>
        <a:folHlink>
          <a:srgbClr val="4C76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b-Vorlage-deu-PPT">
  <a:themeElements>
    <a:clrScheme name="Pb-Vorlage-deu-PPT 1">
      <a:dk1>
        <a:srgbClr val="000000"/>
      </a:dk1>
      <a:lt1>
        <a:srgbClr val="FFFFFF"/>
      </a:lt1>
      <a:dk2>
        <a:srgbClr val="000000"/>
      </a:dk2>
      <a:lt2>
        <a:srgbClr val="E2E2E2"/>
      </a:lt2>
      <a:accent1>
        <a:srgbClr val="B2C4D4"/>
      </a:accent1>
      <a:accent2>
        <a:srgbClr val="003B6F"/>
      </a:accent2>
      <a:accent3>
        <a:srgbClr val="FFFFFF"/>
      </a:accent3>
      <a:accent4>
        <a:srgbClr val="000000"/>
      </a:accent4>
      <a:accent5>
        <a:srgbClr val="D5DEE6"/>
      </a:accent5>
      <a:accent6>
        <a:srgbClr val="003564"/>
      </a:accent6>
      <a:hlink>
        <a:srgbClr val="B4B5B7"/>
      </a:hlink>
      <a:folHlink>
        <a:srgbClr val="4C769A"/>
      </a:folHlink>
    </a:clrScheme>
    <a:fontScheme name="Pb-Vorlage-deu-PPT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b-Vorlage-deu-PPT 1">
        <a:dk1>
          <a:srgbClr val="000000"/>
        </a:dk1>
        <a:lt1>
          <a:srgbClr val="FFFFFF"/>
        </a:lt1>
        <a:dk2>
          <a:srgbClr val="000000"/>
        </a:dk2>
        <a:lt2>
          <a:srgbClr val="E2E2E2"/>
        </a:lt2>
        <a:accent1>
          <a:srgbClr val="B2C4D4"/>
        </a:accent1>
        <a:accent2>
          <a:srgbClr val="003B6F"/>
        </a:accent2>
        <a:accent3>
          <a:srgbClr val="FFFFFF"/>
        </a:accent3>
        <a:accent4>
          <a:srgbClr val="000000"/>
        </a:accent4>
        <a:accent5>
          <a:srgbClr val="D5DEE6"/>
        </a:accent5>
        <a:accent6>
          <a:srgbClr val="003564"/>
        </a:accent6>
        <a:hlink>
          <a:srgbClr val="B4B5B7"/>
        </a:hlink>
        <a:folHlink>
          <a:srgbClr val="4C76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b-Vorlage-deu-PPT">
  <a:themeElements>
    <a:clrScheme name="Pb-Vorlage-deu-PPT 1">
      <a:dk1>
        <a:srgbClr val="000000"/>
      </a:dk1>
      <a:lt1>
        <a:srgbClr val="FFFFFF"/>
      </a:lt1>
      <a:dk2>
        <a:srgbClr val="000000"/>
      </a:dk2>
      <a:lt2>
        <a:srgbClr val="E2E2E2"/>
      </a:lt2>
      <a:accent1>
        <a:srgbClr val="B2C4D4"/>
      </a:accent1>
      <a:accent2>
        <a:srgbClr val="003B6F"/>
      </a:accent2>
      <a:accent3>
        <a:srgbClr val="FFFFFF"/>
      </a:accent3>
      <a:accent4>
        <a:srgbClr val="000000"/>
      </a:accent4>
      <a:accent5>
        <a:srgbClr val="D5DEE6"/>
      </a:accent5>
      <a:accent6>
        <a:srgbClr val="003564"/>
      </a:accent6>
      <a:hlink>
        <a:srgbClr val="B4B5B7"/>
      </a:hlink>
      <a:folHlink>
        <a:srgbClr val="4C769A"/>
      </a:folHlink>
    </a:clrScheme>
    <a:fontScheme name="Pb-Vorlage-deu-PPT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b-Vorlage-deu-PPT 1">
        <a:dk1>
          <a:srgbClr val="000000"/>
        </a:dk1>
        <a:lt1>
          <a:srgbClr val="FFFFFF"/>
        </a:lt1>
        <a:dk2>
          <a:srgbClr val="000000"/>
        </a:dk2>
        <a:lt2>
          <a:srgbClr val="E2E2E2"/>
        </a:lt2>
        <a:accent1>
          <a:srgbClr val="B2C4D4"/>
        </a:accent1>
        <a:accent2>
          <a:srgbClr val="003B6F"/>
        </a:accent2>
        <a:accent3>
          <a:srgbClr val="FFFFFF"/>
        </a:accent3>
        <a:accent4>
          <a:srgbClr val="000000"/>
        </a:accent4>
        <a:accent5>
          <a:srgbClr val="D5DEE6"/>
        </a:accent5>
        <a:accent6>
          <a:srgbClr val="003564"/>
        </a:accent6>
        <a:hlink>
          <a:srgbClr val="B4B5B7"/>
        </a:hlink>
        <a:folHlink>
          <a:srgbClr val="4C76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b-Vorlage-deu-PPT">
  <a:themeElements>
    <a:clrScheme name="Pb-Vorlage-deu-PPT 1">
      <a:dk1>
        <a:srgbClr val="000000"/>
      </a:dk1>
      <a:lt1>
        <a:srgbClr val="FFFFFF"/>
      </a:lt1>
      <a:dk2>
        <a:srgbClr val="000000"/>
      </a:dk2>
      <a:lt2>
        <a:srgbClr val="E2E2E2"/>
      </a:lt2>
      <a:accent1>
        <a:srgbClr val="B2C4D4"/>
      </a:accent1>
      <a:accent2>
        <a:srgbClr val="003B6F"/>
      </a:accent2>
      <a:accent3>
        <a:srgbClr val="FFFFFF"/>
      </a:accent3>
      <a:accent4>
        <a:srgbClr val="000000"/>
      </a:accent4>
      <a:accent5>
        <a:srgbClr val="D5DEE6"/>
      </a:accent5>
      <a:accent6>
        <a:srgbClr val="003564"/>
      </a:accent6>
      <a:hlink>
        <a:srgbClr val="B4B5B7"/>
      </a:hlink>
      <a:folHlink>
        <a:srgbClr val="4C769A"/>
      </a:folHlink>
    </a:clrScheme>
    <a:fontScheme name="Pb-Vorlage-deu-PPT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b-Vorlage-deu-PPT 1">
        <a:dk1>
          <a:srgbClr val="000000"/>
        </a:dk1>
        <a:lt1>
          <a:srgbClr val="FFFFFF"/>
        </a:lt1>
        <a:dk2>
          <a:srgbClr val="000000"/>
        </a:dk2>
        <a:lt2>
          <a:srgbClr val="E2E2E2"/>
        </a:lt2>
        <a:accent1>
          <a:srgbClr val="B2C4D4"/>
        </a:accent1>
        <a:accent2>
          <a:srgbClr val="003B6F"/>
        </a:accent2>
        <a:accent3>
          <a:srgbClr val="FFFFFF"/>
        </a:accent3>
        <a:accent4>
          <a:srgbClr val="000000"/>
        </a:accent4>
        <a:accent5>
          <a:srgbClr val="D5DEE6"/>
        </a:accent5>
        <a:accent6>
          <a:srgbClr val="003564"/>
        </a:accent6>
        <a:hlink>
          <a:srgbClr val="B4B5B7"/>
        </a:hlink>
        <a:folHlink>
          <a:srgbClr val="4C76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b-Vorlage-deu-PPT">
  <a:themeElements>
    <a:clrScheme name="Pb-Vorlage-deu-PPT 1">
      <a:dk1>
        <a:srgbClr val="000000"/>
      </a:dk1>
      <a:lt1>
        <a:srgbClr val="FFFFFF"/>
      </a:lt1>
      <a:dk2>
        <a:srgbClr val="000000"/>
      </a:dk2>
      <a:lt2>
        <a:srgbClr val="E2E2E2"/>
      </a:lt2>
      <a:accent1>
        <a:srgbClr val="B2C4D4"/>
      </a:accent1>
      <a:accent2>
        <a:srgbClr val="003B6F"/>
      </a:accent2>
      <a:accent3>
        <a:srgbClr val="FFFFFF"/>
      </a:accent3>
      <a:accent4>
        <a:srgbClr val="000000"/>
      </a:accent4>
      <a:accent5>
        <a:srgbClr val="D5DEE6"/>
      </a:accent5>
      <a:accent6>
        <a:srgbClr val="003564"/>
      </a:accent6>
      <a:hlink>
        <a:srgbClr val="B4B5B7"/>
      </a:hlink>
      <a:folHlink>
        <a:srgbClr val="4C769A"/>
      </a:folHlink>
    </a:clrScheme>
    <a:fontScheme name="Pb-Vorlage-deu-PPT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b-Vorlage-deu-PPT 1">
        <a:dk1>
          <a:srgbClr val="000000"/>
        </a:dk1>
        <a:lt1>
          <a:srgbClr val="FFFFFF"/>
        </a:lt1>
        <a:dk2>
          <a:srgbClr val="000000"/>
        </a:dk2>
        <a:lt2>
          <a:srgbClr val="E2E2E2"/>
        </a:lt2>
        <a:accent1>
          <a:srgbClr val="B2C4D4"/>
        </a:accent1>
        <a:accent2>
          <a:srgbClr val="003B6F"/>
        </a:accent2>
        <a:accent3>
          <a:srgbClr val="FFFFFF"/>
        </a:accent3>
        <a:accent4>
          <a:srgbClr val="000000"/>
        </a:accent4>
        <a:accent5>
          <a:srgbClr val="D5DEE6"/>
        </a:accent5>
        <a:accent6>
          <a:srgbClr val="003564"/>
        </a:accent6>
        <a:hlink>
          <a:srgbClr val="B4B5B7"/>
        </a:hlink>
        <a:folHlink>
          <a:srgbClr val="4C76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b-Vorlage-deu-PPT">
  <a:themeElements>
    <a:clrScheme name="Pb-Vorlage-deu-PPT 1">
      <a:dk1>
        <a:srgbClr val="000000"/>
      </a:dk1>
      <a:lt1>
        <a:srgbClr val="FFFFFF"/>
      </a:lt1>
      <a:dk2>
        <a:srgbClr val="000000"/>
      </a:dk2>
      <a:lt2>
        <a:srgbClr val="E2E2E2"/>
      </a:lt2>
      <a:accent1>
        <a:srgbClr val="B2C4D4"/>
      </a:accent1>
      <a:accent2>
        <a:srgbClr val="003B6F"/>
      </a:accent2>
      <a:accent3>
        <a:srgbClr val="FFFFFF"/>
      </a:accent3>
      <a:accent4>
        <a:srgbClr val="000000"/>
      </a:accent4>
      <a:accent5>
        <a:srgbClr val="D5DEE6"/>
      </a:accent5>
      <a:accent6>
        <a:srgbClr val="003564"/>
      </a:accent6>
      <a:hlink>
        <a:srgbClr val="B4B5B7"/>
      </a:hlink>
      <a:folHlink>
        <a:srgbClr val="4C769A"/>
      </a:folHlink>
    </a:clrScheme>
    <a:fontScheme name="Pb-Vorlage-deu-PPT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3B6F"/>
          </a:buClr>
          <a:buSzPct val="100000"/>
          <a:buFont typeface="Wingdings" pitchFamily="2" charset="2"/>
          <a:buChar char="n"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6A6B6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b-Vorlage-deu-PPT 1">
        <a:dk1>
          <a:srgbClr val="000000"/>
        </a:dk1>
        <a:lt1>
          <a:srgbClr val="FFFFFF"/>
        </a:lt1>
        <a:dk2>
          <a:srgbClr val="000000"/>
        </a:dk2>
        <a:lt2>
          <a:srgbClr val="E2E2E2"/>
        </a:lt2>
        <a:accent1>
          <a:srgbClr val="B2C4D4"/>
        </a:accent1>
        <a:accent2>
          <a:srgbClr val="003B6F"/>
        </a:accent2>
        <a:accent3>
          <a:srgbClr val="FFFFFF"/>
        </a:accent3>
        <a:accent4>
          <a:srgbClr val="000000"/>
        </a:accent4>
        <a:accent5>
          <a:srgbClr val="D5DEE6"/>
        </a:accent5>
        <a:accent6>
          <a:srgbClr val="003564"/>
        </a:accent6>
        <a:hlink>
          <a:srgbClr val="B4B5B7"/>
        </a:hlink>
        <a:folHlink>
          <a:srgbClr val="4C76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Pb-Vorlage-deu-PPT</Template>
  <TotalTime>0</TotalTime>
  <Words>511</Words>
  <Application>Microsoft Office PowerPoint</Application>
  <PresentationFormat>Předvádění na obrazovce (4:3)</PresentationFormat>
  <Paragraphs>190</Paragraphs>
  <Slides>13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Pb-Vorlage-deu-PPT</vt:lpstr>
      <vt:lpstr>1_Pb-Vorlage-deu-PPT</vt:lpstr>
      <vt:lpstr>2_Pb-Vorlage-deu-PPT</vt:lpstr>
      <vt:lpstr>3_Pb-Vorlage-deu-PPT</vt:lpstr>
      <vt:lpstr>4_Pb-Vorlage-deu-PPT</vt:lpstr>
      <vt:lpstr>5_Pb-Vorlage-deu-PPT</vt:lpstr>
      <vt:lpstr>Investiční pobídky Pierburg s.r.o.</vt:lpstr>
      <vt:lpstr>Prezentace aplikace PowerPoint</vt:lpstr>
      <vt:lpstr>Prezentace aplikace PowerPoint</vt:lpstr>
      <vt:lpstr>Prezentace aplikace PowerPoint</vt:lpstr>
      <vt:lpstr>Klíčové informace</vt:lpstr>
      <vt:lpstr>Vývoj společnosti</vt:lpstr>
      <vt:lpstr>Prezentace aplikace PowerPoint</vt:lpstr>
      <vt:lpstr>Prezentace aplikace PowerPoint</vt:lpstr>
      <vt:lpstr> Průběh čerpání investičních pobídek – 1. záměr</vt:lpstr>
      <vt:lpstr>Prezentace aplikace PowerPoint</vt:lpstr>
      <vt:lpstr>Prezentace aplikace PowerPoint</vt:lpstr>
      <vt:lpstr>Prezentace aplikace PowerPoint</vt:lpstr>
      <vt:lpstr>Thank you for your attention!  </vt:lpstr>
    </vt:vector>
  </TitlesOfParts>
  <Company>IBM Mittelstand Systeme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Noack, Anne-Kristin</dc:creator>
  <cp:lastModifiedBy>Menclová Petra</cp:lastModifiedBy>
  <cp:revision>360</cp:revision>
  <cp:lastPrinted>2012-05-11T06:16:12Z</cp:lastPrinted>
  <dcterms:created xsi:type="dcterms:W3CDTF">2007-07-11T06:29:09Z</dcterms:created>
  <dcterms:modified xsi:type="dcterms:W3CDTF">2013-12-13T12:17:04Z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