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76" r:id="rId5"/>
    <p:sldId id="270" r:id="rId6"/>
    <p:sldId id="271" r:id="rId7"/>
    <p:sldId id="273" r:id="rId8"/>
    <p:sldId id="274" r:id="rId9"/>
    <p:sldId id="275" r:id="rId10"/>
    <p:sldId id="258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47" autoAdjust="0"/>
    <p:restoredTop sz="94660"/>
  </p:normalViewPr>
  <p:slideViewPr>
    <p:cSldViewPr>
      <p:cViewPr varScale="1">
        <p:scale>
          <a:sx n="69" d="100"/>
          <a:sy n="69" d="100"/>
        </p:scale>
        <p:origin x="-1554" y="-96"/>
      </p:cViewPr>
      <p:guideLst>
        <p:guide orient="horz" pos="799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67DB-3B19-4FAC-AE4D-02DEF3D26FFD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E496C-BF88-4859-8823-E34EFEF180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15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04031-0076-4F0E-B7CE-5F00F87E4A08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F5AF7-1ED0-47D6-9464-C1502F63EB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63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gif"/><Relationship Id="rId2" Type="http://schemas.openxmlformats.org/officeDocument/2006/relationships/image" Target="../media/image10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2.gif"/><Relationship Id="rId4" Type="http://schemas.openxmlformats.org/officeDocument/2006/relationships/image" Target="../media/image1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3719" y="0"/>
            <a:ext cx="2240281" cy="6858000"/>
          </a:xfrm>
          <a:prstGeom prst="rect">
            <a:avLst/>
          </a:prstGeom>
          <a:noFill/>
        </p:spPr>
      </p:pic>
      <p:pic>
        <p:nvPicPr>
          <p:cNvPr id="1026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90372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768" y="1513813"/>
            <a:ext cx="6190456" cy="1080120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5112568" cy="739952"/>
          </a:xfrm>
        </p:spPr>
        <p:txBody>
          <a:bodyPr>
            <a:normAutofit/>
          </a:bodyPr>
          <a:lstStyle>
            <a:lvl1pPr marL="0" indent="0" algn="l">
              <a:spcBef>
                <a:spcPts val="25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447358" y="5849438"/>
            <a:ext cx="1229098" cy="581170"/>
          </a:xfrm>
          <a:prstGeom prst="rect">
            <a:avLst/>
          </a:prstGeom>
          <a:noFill/>
        </p:spPr>
      </p:pic>
      <p:pic>
        <p:nvPicPr>
          <p:cNvPr id="8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7171036" y="282937"/>
            <a:ext cx="1721444" cy="8262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761"/>
            <a:ext cx="8229600" cy="460851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026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7"/>
          </a:xfrm>
        </p:spPr>
        <p:txBody>
          <a:bodyPr/>
          <a:lstStyle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2022" y="274638"/>
            <a:ext cx="1808450" cy="850106"/>
          </a:xfrm>
        </p:spPr>
        <p:txBody>
          <a:bodyPr/>
          <a:lstStyle>
            <a:lvl1pPr>
              <a:defRPr sz="2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0272" y="1268761"/>
            <a:ext cx="1800200" cy="4392487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600"/>
            </a:lvl1pPr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6904800" cy="6165850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568"/>
            <a:ext cx="6903720" cy="393192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8313" y="4221089"/>
            <a:ext cx="6153943" cy="576063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cs-CZ" dirty="0" smtClean="0"/>
              <a:t>Klepnutím lze upravit nadpis.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13" y="4797152"/>
            <a:ext cx="6153943" cy="4018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903719" y="3021558"/>
            <a:ext cx="2240281" cy="497205"/>
          </a:xfrm>
          <a:prstGeom prst="rect">
            <a:avLst/>
          </a:prstGeom>
          <a:noFill/>
        </p:spPr>
      </p:pic>
      <p:pic>
        <p:nvPicPr>
          <p:cNvPr id="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171036" y="282937"/>
            <a:ext cx="1721444" cy="8262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g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ek\Desktop\czi-sablona\grafika\logoslid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41005" cy="6858000"/>
          </a:xfrm>
          <a:prstGeom prst="rect">
            <a:avLst/>
          </a:prstGeom>
          <a:noFill/>
        </p:spPr>
      </p:pic>
      <p:pic>
        <p:nvPicPr>
          <p:cNvPr id="2051" name="Picture 3" descr="C:\Users\Marek\Desktop\czi-sablona\grafika\centralni-vizual-leva-ca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1005" y="0"/>
            <a:ext cx="1102995" cy="6858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8" y="1513813"/>
            <a:ext cx="4752528" cy="1080120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60032" y="2833064"/>
            <a:ext cx="3096344" cy="686994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709684" y="5746306"/>
            <a:ext cx="1270028" cy="600526"/>
          </a:xfrm>
          <a:prstGeom prst="rect">
            <a:avLst/>
          </a:prstGeom>
          <a:noFill/>
        </p:spPr>
      </p:pic>
      <p:pic>
        <p:nvPicPr>
          <p:cNvPr id="102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rcRect b="16667"/>
          <a:stretch>
            <a:fillRect/>
          </a:stretch>
        </p:blipFill>
        <p:spPr bwMode="auto">
          <a:xfrm>
            <a:off x="755576" y="1700808"/>
            <a:ext cx="1800199" cy="720080"/>
          </a:xfrm>
          <a:prstGeom prst="rect">
            <a:avLst/>
          </a:prstGeom>
          <a:noFill/>
        </p:spPr>
      </p:pic>
      <p:pic>
        <p:nvPicPr>
          <p:cNvPr id="2052" name="Picture 4" descr="C:\Users\Marek\Desktop\czi-sablona\grafika\eu.gif"/>
          <p:cNvPicPr>
            <a:picLocks noChangeAspect="1" noChangeArrowheads="1"/>
          </p:cNvPicPr>
          <p:nvPr userDrawn="1"/>
        </p:nvPicPr>
        <p:blipFill>
          <a:blip r:embed="rId6" cstate="print"/>
          <a:stretch>
            <a:fillRect/>
          </a:stretch>
        </p:blipFill>
        <p:spPr bwMode="auto">
          <a:xfrm>
            <a:off x="2657242" y="5844639"/>
            <a:ext cx="2730345" cy="418291"/>
          </a:xfrm>
          <a:prstGeom prst="rect">
            <a:avLst/>
          </a:prstGeom>
          <a:noFill/>
        </p:spPr>
      </p:pic>
      <p:pic>
        <p:nvPicPr>
          <p:cNvPr id="2053" name="Picture 5" descr="C:\Users\Marek\Desktop\czi-sablona\grafika\oppi.gif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5848697"/>
            <a:ext cx="1275427" cy="4140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88841"/>
            <a:ext cx="4040188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88841"/>
            <a:ext cx="4041775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22.4.2013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1" y="6165894"/>
            <a:ext cx="6903720" cy="691515"/>
          </a:xfrm>
          <a:prstGeom prst="rect">
            <a:avLst/>
          </a:prstGeom>
          <a:noFill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99592" y="6441479"/>
            <a:ext cx="720080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95C65116-99B5-4C7A-8681-B5B9ED2B59C3}" type="datetimeFigureOut">
              <a:rPr lang="cs-CZ" smtClean="0"/>
              <a:pPr/>
              <a:t>22.4.2013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1681" y="6441479"/>
            <a:ext cx="4176464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940152" y="6440636"/>
            <a:ext cx="864096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14" cstate="print"/>
          <a:srcRect b="14498"/>
          <a:stretch>
            <a:fillRect/>
          </a:stretch>
        </p:blipFill>
        <p:spPr bwMode="auto">
          <a:xfrm>
            <a:off x="7452320" y="6218262"/>
            <a:ext cx="1158876" cy="4756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57175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768" y="1513813"/>
            <a:ext cx="6838528" cy="1080120"/>
          </a:xfrm>
        </p:spPr>
        <p:txBody>
          <a:bodyPr/>
          <a:lstStyle/>
          <a:p>
            <a:r>
              <a:rPr lang="cs-CZ" dirty="0" smtClean="0"/>
              <a:t>Podpora konkurenceschopnosti regionů z OPPI</a:t>
            </a:r>
            <a:endParaRPr lang="en-US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6120680" cy="739952"/>
          </a:xfrm>
        </p:spPr>
        <p:txBody>
          <a:bodyPr>
            <a:noAutofit/>
          </a:bodyPr>
          <a:lstStyle/>
          <a:p>
            <a:r>
              <a:rPr lang="cs-CZ" sz="1800" dirty="0" smtClean="0"/>
              <a:t>Mgr. Lucie Kuljovská |  </a:t>
            </a:r>
            <a:r>
              <a:rPr lang="cs-CZ" sz="1200" dirty="0" smtClean="0"/>
              <a:t>ředitelka regionální kanceláře pro Jihomoravský kraj</a:t>
            </a:r>
          </a:p>
          <a:p>
            <a:r>
              <a:rPr lang="cs-CZ" dirty="0" smtClean="0"/>
              <a:t>Brno, 24. duben 2013</a:t>
            </a:r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6624736" cy="739952"/>
          </a:xfrm>
        </p:spPr>
        <p:txBody>
          <a:bodyPr>
            <a:normAutofit/>
          </a:bodyPr>
          <a:lstStyle/>
          <a:p>
            <a:r>
              <a:rPr lang="cs-CZ" dirty="0" smtClean="0"/>
              <a:t>Mgr. Lucie Kuljovská</a:t>
            </a:r>
          </a:p>
          <a:p>
            <a:pPr marL="0" lvl="1" algn="l">
              <a:spcBef>
                <a:spcPts val="250"/>
              </a:spcBef>
              <a:buClrTx/>
            </a:pPr>
            <a:r>
              <a:rPr lang="cs-CZ" sz="1400" dirty="0">
                <a:solidFill>
                  <a:schemeClr val="bg1"/>
                </a:solidFill>
              </a:rPr>
              <a:t>e</a:t>
            </a:r>
            <a:r>
              <a:rPr lang="cs-CZ" sz="1400" dirty="0" smtClean="0">
                <a:solidFill>
                  <a:schemeClr val="bg1"/>
                </a:solidFill>
              </a:rPr>
              <a:t>-mail: </a:t>
            </a:r>
            <a:r>
              <a:rPr lang="cs-CZ" sz="1400" b="1" dirty="0" smtClean="0">
                <a:solidFill>
                  <a:schemeClr val="bg1"/>
                </a:solidFill>
              </a:rPr>
              <a:t>lucie.kuljovska@czechinvest.org</a:t>
            </a:r>
            <a:r>
              <a:rPr lang="cs-CZ" sz="1400" dirty="0" smtClean="0">
                <a:solidFill>
                  <a:schemeClr val="bg1"/>
                </a:solidFill>
              </a:rPr>
              <a:t>, tel.: </a:t>
            </a:r>
            <a:r>
              <a:rPr lang="en-US" sz="1400" b="1" kern="0" dirty="0">
                <a:solidFill>
                  <a:schemeClr val="bg1"/>
                </a:solidFill>
              </a:rPr>
              <a:t>543 422 780-786</a:t>
            </a:r>
            <a:endParaRPr lang="cs-CZ" sz="1400" b="1" kern="0" dirty="0">
              <a:solidFill>
                <a:schemeClr val="bg1"/>
              </a:solidFill>
            </a:endParaRPr>
          </a:p>
          <a:p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fontAlgn="base">
              <a:spcBef>
                <a:spcPts val="1800"/>
              </a:spcBef>
              <a:spcAft>
                <a:spcPts val="2400"/>
              </a:spcAft>
            </a:pPr>
            <a:r>
              <a:rPr lang="cs-CZ" sz="1600" dirty="0" smtClean="0"/>
              <a:t>Regionální kancelář agentury </a:t>
            </a:r>
            <a:r>
              <a:rPr lang="cs-CZ" sz="1600" dirty="0" err="1" smtClean="0"/>
              <a:t>CzechInvest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400" dirty="0" smtClean="0"/>
              <a:t/>
            </a:r>
            <a:br>
              <a:rPr lang="en-US" sz="400" dirty="0" smtClean="0"/>
            </a:br>
            <a:r>
              <a:rPr lang="cs-CZ" sz="1000" smtClean="0"/>
              <a:t>pro Jihomoravský kraj</a:t>
            </a:r>
            <a:endParaRPr lang="en-US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Spielberk</a:t>
            </a:r>
            <a:r>
              <a:rPr lang="cs-CZ" dirty="0"/>
              <a:t> Office Centre, Vila „</a:t>
            </a:r>
            <a:r>
              <a:rPr lang="cs-CZ" dirty="0" smtClean="0"/>
              <a:t>K„</a:t>
            </a:r>
            <a:endParaRPr lang="cs-CZ" dirty="0"/>
          </a:p>
          <a:p>
            <a:r>
              <a:rPr lang="cs-CZ" dirty="0" smtClean="0"/>
              <a:t>Holandská 3</a:t>
            </a:r>
          </a:p>
          <a:p>
            <a:r>
              <a:rPr lang="cs-CZ" dirty="0" smtClean="0"/>
              <a:t>639 </a:t>
            </a:r>
            <a:r>
              <a:rPr lang="cs-CZ" dirty="0"/>
              <a:t>00 </a:t>
            </a:r>
            <a:r>
              <a:rPr lang="cs-CZ" dirty="0" smtClean="0"/>
              <a:t>Brno-Štýřice</a:t>
            </a:r>
            <a:endParaRPr lang="cs-CZ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kern="0" dirty="0" smtClean="0"/>
              <a:t>ředstavení </a:t>
            </a:r>
            <a:r>
              <a:rPr lang="cs-CZ" kern="0" dirty="0"/>
              <a:t>Agentury </a:t>
            </a:r>
            <a:r>
              <a:rPr lang="cs-CZ" kern="0" dirty="0" err="1" smtClean="0"/>
              <a:t>CzechInvest</a:t>
            </a:r>
            <a:endParaRPr lang="cs-CZ" kern="0" dirty="0" smtClean="0"/>
          </a:p>
          <a:p>
            <a:endParaRPr lang="cs-CZ" kern="0" dirty="0" smtClean="0"/>
          </a:p>
          <a:p>
            <a:r>
              <a:rPr lang="cs-CZ" kern="0" dirty="0" smtClean="0"/>
              <a:t>podpora </a:t>
            </a:r>
            <a:r>
              <a:rPr lang="cs-CZ" kern="0" dirty="0"/>
              <a:t>konkurenceschopnosti prostřednictvím </a:t>
            </a:r>
            <a:r>
              <a:rPr lang="cs-CZ" kern="0" dirty="0" smtClean="0"/>
              <a:t>dotací</a:t>
            </a:r>
          </a:p>
          <a:p>
            <a:endParaRPr lang="cs-CZ" kern="0" dirty="0" smtClean="0"/>
          </a:p>
          <a:p>
            <a:r>
              <a:rPr lang="cs-CZ" kern="0" dirty="0" smtClean="0"/>
              <a:t>zlepšení </a:t>
            </a:r>
            <a:r>
              <a:rPr lang="cs-CZ" kern="0" dirty="0"/>
              <a:t>podnikatelského </a:t>
            </a:r>
            <a:r>
              <a:rPr lang="cs-CZ" kern="0" dirty="0" smtClean="0"/>
              <a:t>prostředí</a:t>
            </a:r>
          </a:p>
          <a:p>
            <a:endParaRPr lang="cs-CZ" kern="0" dirty="0" smtClean="0"/>
          </a:p>
          <a:p>
            <a:r>
              <a:rPr lang="cs-CZ" kern="0" dirty="0" smtClean="0"/>
              <a:t>poskytované </a:t>
            </a:r>
            <a:r>
              <a:rPr lang="cs-CZ" kern="0" dirty="0"/>
              <a:t>služby dle životního cyklu MSP</a:t>
            </a:r>
            <a:endParaRPr lang="cs-CZ" strike="sngStrike" kern="0" dirty="0"/>
          </a:p>
          <a:p>
            <a:pPr lvl="1"/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Agentura pro podporu podnikání a investic </a:t>
            </a:r>
            <a:r>
              <a:rPr lang="cs-CZ" dirty="0" err="1" smtClean="0"/>
              <a:t>CzechInvest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19"/>
          </a:xfrm>
        </p:spPr>
        <p:txBody>
          <a:bodyPr>
            <a:noAutofit/>
          </a:bodyPr>
          <a:lstStyle/>
          <a:p>
            <a:r>
              <a:rPr lang="cs-CZ" sz="1600" dirty="0"/>
              <a:t>s</a:t>
            </a:r>
            <a:r>
              <a:rPr lang="cs-CZ" sz="1600" dirty="0" smtClean="0"/>
              <a:t>tátní </a:t>
            </a:r>
            <a:r>
              <a:rPr lang="cs-CZ" sz="1600" dirty="0"/>
              <a:t>instituce, zřízená Ministerstvem průmyslu a obchodu v roce </a:t>
            </a:r>
            <a:r>
              <a:rPr lang="cs-CZ" sz="1600" dirty="0" smtClean="0"/>
              <a:t>1992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řispívá </a:t>
            </a:r>
            <a:r>
              <a:rPr lang="cs-CZ" sz="1600" dirty="0"/>
              <a:t>k přílivu zahraničních investic, rozvoji domácích společností a vzniku nových firem prostřednictvím poskytování služeb, realizací rozvojových programů a zlepšováním podnikatelského </a:t>
            </a:r>
            <a:r>
              <a:rPr lang="cs-CZ" sz="1600" dirty="0" smtClean="0"/>
              <a:t>prostředí</a:t>
            </a:r>
          </a:p>
          <a:p>
            <a:pPr marL="0" indent="0">
              <a:buNone/>
            </a:pPr>
            <a:r>
              <a:rPr lang="cs-CZ" sz="1600" b="1" dirty="0" smtClean="0">
                <a:solidFill>
                  <a:schemeClr val="tx2"/>
                </a:solidFill>
              </a:rPr>
              <a:t>činnosti</a:t>
            </a:r>
          </a:p>
          <a:p>
            <a:r>
              <a:rPr lang="cs-CZ" sz="1600" dirty="0"/>
              <a:t>i</a:t>
            </a:r>
            <a:r>
              <a:rPr lang="cs-CZ" sz="1600" dirty="0" smtClean="0"/>
              <a:t>nformace </a:t>
            </a:r>
            <a:r>
              <a:rPr lang="cs-CZ" sz="1600" dirty="0"/>
              <a:t>o možnostech podpory pro malé a střední </a:t>
            </a:r>
            <a:r>
              <a:rPr lang="cs-CZ" sz="1600" dirty="0" smtClean="0"/>
              <a:t>podnikatele</a:t>
            </a:r>
          </a:p>
          <a:p>
            <a:r>
              <a:rPr lang="cs-CZ" sz="1600" dirty="0"/>
              <a:t>i</a:t>
            </a:r>
            <a:r>
              <a:rPr lang="cs-CZ" sz="1600" dirty="0" smtClean="0"/>
              <a:t>mplementace </a:t>
            </a:r>
            <a:r>
              <a:rPr lang="cs-CZ" sz="1600" dirty="0"/>
              <a:t>dotačních programů financovaných EU a </a:t>
            </a:r>
            <a:r>
              <a:rPr lang="cs-CZ" sz="1600" dirty="0" smtClean="0"/>
              <a:t>státem</a:t>
            </a:r>
          </a:p>
          <a:p>
            <a:r>
              <a:rPr lang="cs-CZ" sz="1600" dirty="0"/>
              <a:t>f</a:t>
            </a:r>
            <a:r>
              <a:rPr lang="cs-CZ" sz="1600" dirty="0" smtClean="0"/>
              <a:t>ormální </a:t>
            </a:r>
            <a:r>
              <a:rPr lang="cs-CZ" sz="1600" dirty="0"/>
              <a:t>poradenství k </a:t>
            </a:r>
            <a:r>
              <a:rPr lang="cs-CZ" sz="1600" dirty="0" smtClean="0"/>
              <a:t>projektům</a:t>
            </a:r>
          </a:p>
          <a:p>
            <a:r>
              <a:rPr lang="cs-CZ" sz="1600" dirty="0"/>
              <a:t>s</a:t>
            </a:r>
            <a:r>
              <a:rPr lang="cs-CZ" sz="1600" dirty="0" smtClean="0"/>
              <a:t>práva </a:t>
            </a:r>
            <a:r>
              <a:rPr lang="cs-CZ" sz="1600" dirty="0"/>
              <a:t>databáze podnikatelských </a:t>
            </a:r>
            <a:r>
              <a:rPr lang="cs-CZ" sz="1600" dirty="0" smtClean="0"/>
              <a:t>nemovitostí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odpora </a:t>
            </a:r>
            <a:r>
              <a:rPr lang="cs-CZ" sz="1600" dirty="0"/>
              <a:t>subdodavatelů – správa databáze českých dodavatelských </a:t>
            </a:r>
            <a:r>
              <a:rPr lang="cs-CZ" sz="1600" dirty="0" smtClean="0"/>
              <a:t>firem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omoc při realizaci investičních projektů</a:t>
            </a:r>
          </a:p>
          <a:p>
            <a:r>
              <a:rPr lang="cs-CZ" sz="1600" dirty="0"/>
              <a:t>z</a:t>
            </a:r>
            <a:r>
              <a:rPr lang="cs-CZ" sz="1600" dirty="0" smtClean="0"/>
              <a:t>prostředkování </a:t>
            </a:r>
            <a:r>
              <a:rPr lang="cs-CZ" sz="1600" dirty="0"/>
              <a:t>státní investiční </a:t>
            </a:r>
            <a:r>
              <a:rPr lang="cs-CZ" sz="1600" dirty="0" smtClean="0"/>
              <a:t>podpory</a:t>
            </a:r>
          </a:p>
          <a:p>
            <a:r>
              <a:rPr lang="cs-CZ" sz="1600" dirty="0" err="1" smtClean="0"/>
              <a:t>AfterCare</a:t>
            </a:r>
            <a:r>
              <a:rPr lang="cs-CZ" sz="1600" dirty="0" smtClean="0"/>
              <a:t> </a:t>
            </a:r>
            <a:r>
              <a:rPr lang="cs-CZ" sz="1600" dirty="0"/>
              <a:t>– služby pro zahraniční investory, kteří u</a:t>
            </a:r>
            <a:r>
              <a:rPr lang="cs-CZ" sz="1600" dirty="0" smtClean="0"/>
              <a:t>ž </a:t>
            </a:r>
            <a:r>
              <a:rPr lang="cs-CZ" sz="1600" dirty="0"/>
              <a:t>působí v České republice, podpora při </a:t>
            </a:r>
            <a:r>
              <a:rPr lang="cs-CZ" sz="1600" dirty="0" smtClean="0"/>
              <a:t>reinvesticích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odpora </a:t>
            </a:r>
            <a:r>
              <a:rPr lang="cs-CZ" sz="1600" dirty="0"/>
              <a:t>exportu ve spolupráci s </a:t>
            </a:r>
            <a:r>
              <a:rPr lang="cs-CZ" sz="1600" dirty="0" smtClean="0"/>
              <a:t>agenturou </a:t>
            </a:r>
            <a:r>
              <a:rPr lang="cs-CZ" sz="1600" dirty="0" err="1" smtClean="0"/>
              <a:t>CzechTrade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b="1" dirty="0">
                <a:solidFill>
                  <a:schemeClr val="tx2"/>
                </a:solidFill>
              </a:rPr>
              <a:t>n</a:t>
            </a:r>
            <a:r>
              <a:rPr lang="cs-CZ" sz="1600" b="1" dirty="0" smtClean="0">
                <a:solidFill>
                  <a:schemeClr val="tx2"/>
                </a:solidFill>
              </a:rPr>
              <a:t>aši klienti:</a:t>
            </a:r>
            <a:r>
              <a:rPr lang="cs-CZ" sz="1600" b="1" dirty="0">
                <a:solidFill>
                  <a:schemeClr val="tx2"/>
                </a:solidFill>
              </a:rPr>
              <a:t> </a:t>
            </a:r>
            <a:r>
              <a:rPr lang="cs-CZ" sz="1600" dirty="0" smtClean="0"/>
              <a:t>investoři</a:t>
            </a:r>
            <a:r>
              <a:rPr lang="cs-CZ" sz="1600" dirty="0"/>
              <a:t>, podnikatelské subjekty, regionální partneři (z ČR i zahraničí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63323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konkurenceschopnosti prostřednictvím dotací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v</a:t>
            </a:r>
            <a:r>
              <a:rPr lang="cs-CZ" sz="1600" dirty="0" smtClean="0"/>
              <a:t> </a:t>
            </a:r>
            <a:r>
              <a:rPr lang="cs-CZ" sz="1600" dirty="0"/>
              <a:t>rámci srovnání tzv. </a:t>
            </a:r>
            <a:r>
              <a:rPr lang="cs-CZ" sz="1600" b="1" dirty="0"/>
              <a:t>11 pilířů regionální konkurenceschopnosti</a:t>
            </a:r>
            <a:r>
              <a:rPr lang="cs-CZ" sz="1600" dirty="0"/>
              <a:t> Česká republika výrazně zaostává vůči vyspělým státům Evropské unie ve </a:t>
            </a:r>
            <a:r>
              <a:rPr lang="cs-CZ" sz="1600" b="1" dirty="0"/>
              <a:t>3 významných pilířích</a:t>
            </a:r>
            <a:r>
              <a:rPr lang="cs-CZ" sz="1600" dirty="0"/>
              <a:t>: </a:t>
            </a:r>
            <a:endParaRPr lang="cs-CZ" sz="1600" dirty="0" smtClean="0"/>
          </a:p>
          <a:p>
            <a:pPr lvl="1"/>
            <a:r>
              <a:rPr lang="cs-CZ" sz="1400" b="1" dirty="0" smtClean="0"/>
              <a:t>I</a:t>
            </a:r>
            <a:r>
              <a:rPr lang="cs-CZ" sz="1400" dirty="0" smtClean="0"/>
              <a:t>nstituce</a:t>
            </a:r>
            <a:r>
              <a:rPr lang="cs-CZ" sz="1400" dirty="0"/>
              <a:t>, </a:t>
            </a:r>
            <a:r>
              <a:rPr lang="cs-CZ" sz="1400" b="1" dirty="0"/>
              <a:t>I</a:t>
            </a:r>
            <a:r>
              <a:rPr lang="cs-CZ" sz="1400" dirty="0"/>
              <a:t>nfrastruktura, </a:t>
            </a:r>
            <a:r>
              <a:rPr lang="cs-CZ" sz="1400" b="1" dirty="0" smtClean="0"/>
              <a:t>I</a:t>
            </a:r>
            <a:r>
              <a:rPr lang="cs-CZ" sz="1400" dirty="0" smtClean="0"/>
              <a:t>novace</a:t>
            </a:r>
          </a:p>
          <a:p>
            <a:r>
              <a:rPr lang="cs-CZ" sz="1600" b="1" dirty="0"/>
              <a:t>d</a:t>
            </a:r>
            <a:r>
              <a:rPr lang="cs-CZ" sz="1600" b="1" dirty="0" smtClean="0"/>
              <a:t>otační </a:t>
            </a:r>
            <a:r>
              <a:rPr lang="cs-CZ" sz="1600" b="1" dirty="0"/>
              <a:t>program OPPI</a:t>
            </a:r>
            <a:r>
              <a:rPr lang="cs-CZ" sz="1600" dirty="0"/>
              <a:t>, implementovaný agenturou </a:t>
            </a:r>
            <a:r>
              <a:rPr lang="cs-CZ" sz="1600" dirty="0" err="1"/>
              <a:t>CzechInvest</a:t>
            </a:r>
            <a:r>
              <a:rPr lang="cs-CZ" sz="1600" dirty="0"/>
              <a:t>, </a:t>
            </a:r>
            <a:r>
              <a:rPr lang="cs-CZ" sz="1600" b="1" dirty="0"/>
              <a:t>významně napomohl ke zlepšení konkurenceschopnosti regionů</a:t>
            </a:r>
            <a:r>
              <a:rPr lang="cs-CZ" sz="1600" dirty="0"/>
              <a:t> prostřednictvím dotací investovaných do následujících oblastí:</a:t>
            </a:r>
          </a:p>
          <a:p>
            <a:pPr lvl="1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36" y="2996952"/>
            <a:ext cx="656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882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Zlepšení podnikatelského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1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prostřednictvím </a:t>
            </a:r>
            <a:r>
              <a:rPr lang="cs-CZ" dirty="0"/>
              <a:t>dotací z programu OPPI došlo i </a:t>
            </a:r>
            <a:r>
              <a:rPr lang="cs-CZ" dirty="0" smtClean="0"/>
              <a:t>ke zlepšení </a:t>
            </a:r>
            <a:r>
              <a:rPr lang="cs-CZ" dirty="0"/>
              <a:t>podnikatelského prostředí i v rámci </a:t>
            </a:r>
            <a:r>
              <a:rPr lang="cs-CZ" dirty="0" err="1" smtClean="0"/>
              <a:t>socio</a:t>
            </a:r>
            <a:r>
              <a:rPr lang="cs-CZ" dirty="0" smtClean="0"/>
              <a:t> ekonomických oblastí: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ultivace </a:t>
            </a:r>
            <a:r>
              <a:rPr lang="cs-CZ" dirty="0"/>
              <a:t>podnikatelského prostředí a rozvoj poradenských služeb pro </a:t>
            </a:r>
            <a:r>
              <a:rPr lang="cs-CZ" dirty="0" smtClean="0"/>
              <a:t>podnikání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ozvoj </a:t>
            </a:r>
            <a:r>
              <a:rPr lang="cs-CZ" dirty="0"/>
              <a:t>podnikání založeného na podpoře výzkumu, vývoje a </a:t>
            </a:r>
            <a:r>
              <a:rPr lang="cs-CZ" dirty="0" smtClean="0"/>
              <a:t>inovací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odpora </a:t>
            </a:r>
            <a:r>
              <a:rPr lang="pl-PL" dirty="0"/>
              <a:t>podnikatelské a inovační </a:t>
            </a:r>
            <a:r>
              <a:rPr lang="pl-PL" dirty="0" smtClean="0"/>
              <a:t>infrastruktury</a:t>
            </a:r>
            <a:endParaRPr lang="cs-CZ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odpora </a:t>
            </a:r>
            <a:r>
              <a:rPr lang="cs-CZ" dirty="0"/>
              <a:t>internacionalizace MSP a rozvoj vzdělávání pro </a:t>
            </a:r>
            <a:r>
              <a:rPr lang="cs-CZ" dirty="0" smtClean="0"/>
              <a:t>podnikání</a:t>
            </a:r>
          </a:p>
          <a:p>
            <a:r>
              <a:rPr lang="cs-CZ" dirty="0"/>
              <a:t>p</a:t>
            </a:r>
            <a:r>
              <a:rPr lang="cs-CZ" dirty="0" smtClean="0"/>
              <a:t>rogram </a:t>
            </a:r>
            <a:r>
              <a:rPr lang="cs-CZ" dirty="0"/>
              <a:t>OPPI umožnil komplexně podpořit rozvojové projekty podnikatelů v celém </a:t>
            </a:r>
            <a:r>
              <a:rPr lang="cs-CZ" b="1" dirty="0"/>
              <a:t>„životním cyklu</a:t>
            </a:r>
            <a:r>
              <a:rPr lang="cs-CZ" dirty="0"/>
              <a:t>“ </a:t>
            </a:r>
            <a:r>
              <a:rPr lang="cs-CZ" dirty="0" smtClean="0"/>
              <a:t>firmy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sz="1800" dirty="0" smtClean="0"/>
              <a:t>Spin </a:t>
            </a:r>
            <a:r>
              <a:rPr lang="cs-CZ" sz="1800" dirty="0" err="1" smtClean="0"/>
              <a:t>off</a:t>
            </a:r>
            <a:endParaRPr lang="cs-CZ" sz="1800" dirty="0" smtClean="0"/>
          </a:p>
          <a:p>
            <a:r>
              <a:rPr lang="cs-CZ" sz="1800" dirty="0" smtClean="0"/>
              <a:t>Start-up</a:t>
            </a:r>
            <a:endParaRPr lang="cs-CZ" sz="1800" dirty="0"/>
          </a:p>
        </p:txBody>
      </p:sp>
      <p:sp>
        <p:nvSpPr>
          <p:cNvPr id="6" name="Obdélník 5"/>
          <p:cNvSpPr/>
          <p:nvPr/>
        </p:nvSpPr>
        <p:spPr>
          <a:xfrm>
            <a:off x="683568" y="4365104"/>
            <a:ext cx="198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400" b="1" dirty="0" smtClean="0"/>
              <a:t>Začínající podnikatel </a:t>
            </a:r>
          </a:p>
        </p:txBody>
      </p:sp>
      <p:sp>
        <p:nvSpPr>
          <p:cNvPr id="7" name="Obdélník 6"/>
          <p:cNvSpPr/>
          <p:nvPr/>
        </p:nvSpPr>
        <p:spPr>
          <a:xfrm>
            <a:off x="2810133" y="4365104"/>
            <a:ext cx="180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400" b="1" dirty="0"/>
              <a:t>Produkční firma</a:t>
            </a:r>
            <a:endParaRPr lang="cs-CZ" sz="1400" b="1" dirty="0" smtClean="0"/>
          </a:p>
        </p:txBody>
      </p:sp>
      <p:sp>
        <p:nvSpPr>
          <p:cNvPr id="8" name="Obdélník 7"/>
          <p:cNvSpPr/>
          <p:nvPr/>
        </p:nvSpPr>
        <p:spPr>
          <a:xfrm>
            <a:off x="4740297" y="4365104"/>
            <a:ext cx="180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400" b="1" dirty="0"/>
              <a:t>Inovativní firma</a:t>
            </a:r>
            <a:endParaRPr lang="cs-CZ" sz="1400" b="1" dirty="0" smtClean="0"/>
          </a:p>
        </p:txBody>
      </p:sp>
      <p:sp>
        <p:nvSpPr>
          <p:cNvPr id="9" name="Obdélník 8"/>
          <p:cNvSpPr/>
          <p:nvPr/>
        </p:nvSpPr>
        <p:spPr>
          <a:xfrm>
            <a:off x="6656573" y="4365104"/>
            <a:ext cx="1800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400" b="1" dirty="0"/>
              <a:t>Proexportní firma</a:t>
            </a:r>
            <a:endParaRPr lang="cs-CZ" sz="1400" b="1" dirty="0" smtClean="0"/>
          </a:p>
        </p:txBody>
      </p:sp>
      <p:sp>
        <p:nvSpPr>
          <p:cNvPr id="11" name="Šipka doprava 10"/>
          <p:cNvSpPr/>
          <p:nvPr/>
        </p:nvSpPr>
        <p:spPr>
          <a:xfrm>
            <a:off x="2585168" y="4437113"/>
            <a:ext cx="330024" cy="21602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4504315" y="4437113"/>
            <a:ext cx="330024" cy="21602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6420591" y="4437113"/>
            <a:ext cx="330024" cy="21602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323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Poskytované služby dle životního cyklu MSP</a:t>
            </a:r>
            <a:br>
              <a:rPr lang="cs-CZ" dirty="0" smtClean="0"/>
            </a:br>
            <a:r>
              <a:rPr lang="cs-CZ" sz="2400" dirty="0" smtClean="0"/>
              <a:t>1/4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Podpora </a:t>
            </a:r>
            <a:r>
              <a:rPr lang="cs-CZ" u="sng" dirty="0"/>
              <a:t>dle etap životního cyklu příjemce služby (MSP</a:t>
            </a:r>
            <a:r>
              <a:rPr lang="cs-CZ" u="sng" dirty="0" smtClean="0"/>
              <a:t>):</a:t>
            </a:r>
          </a:p>
          <a:p>
            <a:r>
              <a:rPr lang="cs-CZ" sz="1800" dirty="0" smtClean="0"/>
              <a:t>kultivace </a:t>
            </a:r>
            <a:r>
              <a:rPr lang="cs-CZ" sz="1800" dirty="0"/>
              <a:t>podnikatelského prostředí a rozvoj poradenských služeb pro podnikání</a:t>
            </a:r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21252"/>
              </p:ext>
            </p:extLst>
          </p:nvPr>
        </p:nvGraphicFramePr>
        <p:xfrm>
          <a:off x="446853" y="2492896"/>
          <a:ext cx="8229603" cy="2962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446"/>
                <a:gridCol w="588382"/>
                <a:gridCol w="586446"/>
                <a:gridCol w="588382"/>
                <a:gridCol w="586446"/>
                <a:gridCol w="588382"/>
                <a:gridCol w="586446"/>
                <a:gridCol w="588382"/>
                <a:gridCol w="588382"/>
                <a:gridCol w="590317"/>
                <a:gridCol w="588382"/>
                <a:gridCol w="590317"/>
                <a:gridCol w="588382"/>
                <a:gridCol w="584511"/>
              </a:tblGrid>
              <a:tr h="288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Spin </a:t>
                      </a:r>
                      <a:r>
                        <a:rPr lang="cs-CZ" sz="9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off</a:t>
                      </a: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Start-up</a:t>
                      </a: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Začínající podnikatel</a:t>
                      </a: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Produkční firma</a:t>
                      </a: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Inovativní firma</a:t>
                      </a: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Proexportní firma</a:t>
                      </a: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Firma v konečné fázi</a:t>
                      </a: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288000">
                <a:tc gridSpan="1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Zlepšování podnikatelského prostředí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8000">
                <a:tc gridSpan="1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Snižování administrativní zátěže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8000"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Zvyšování kvality poradenských služeb a zvyšování informovanosti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Poradenské služby pro podnikání založené na znalostech – </a:t>
                      </a:r>
                      <a:r>
                        <a:rPr lang="cs-CZ" sz="9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mentoring</a:t>
                      </a: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 technologický </a:t>
                      </a:r>
                      <a:r>
                        <a:rPr lang="cs-CZ" sz="9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scouting</a:t>
                      </a: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cs-CZ" sz="9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koučing</a:t>
                      </a: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a technologický </a:t>
                      </a:r>
                      <a:r>
                        <a:rPr lang="cs-CZ" sz="9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foresighting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Podpora zavádění managementu kvality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Podpora dobrovolných přístupů a rozvoj společenské odpovědnosti podniků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Podpora podnikavosti (pořádání soutěží o nejlepší podnikatelský záměr či zakládání studentských firem)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Podpora rizikového kapitálu a </a:t>
                      </a:r>
                      <a:r>
                        <a:rPr lang="cs-CZ" sz="9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seed</a:t>
                      </a: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-fondů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Podpora kapitálového vstupu a prodeje firem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23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konkurenceschopnosti MSP</a:t>
            </a:r>
            <a:br>
              <a:rPr lang="cs-CZ" dirty="0" smtClean="0"/>
            </a:br>
            <a:r>
              <a:rPr lang="cs-CZ" sz="2400" dirty="0" smtClean="0"/>
              <a:t>2/4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Podpora </a:t>
            </a:r>
            <a:r>
              <a:rPr lang="cs-CZ" u="sng" dirty="0"/>
              <a:t>dle etap životního cyklu příjemce služby (MSP</a:t>
            </a:r>
            <a:r>
              <a:rPr lang="cs-CZ" u="sng" dirty="0" smtClean="0"/>
              <a:t>):</a:t>
            </a:r>
          </a:p>
          <a:p>
            <a:r>
              <a:rPr lang="cs-CZ" sz="1800" dirty="0"/>
              <a:t>r</a:t>
            </a:r>
            <a:r>
              <a:rPr lang="cs-CZ" sz="1800" dirty="0" smtClean="0"/>
              <a:t>ozvoj </a:t>
            </a:r>
            <a:r>
              <a:rPr lang="cs-CZ" sz="1800" dirty="0"/>
              <a:t>podnikání založeného na podpoře výzkumu, vývoje a inovací</a:t>
            </a:r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844239"/>
              </p:ext>
            </p:extLst>
          </p:nvPr>
        </p:nvGraphicFramePr>
        <p:xfrm>
          <a:off x="554594" y="2059223"/>
          <a:ext cx="7833830" cy="3962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449"/>
                <a:gridCol w="866751"/>
                <a:gridCol w="365169"/>
                <a:gridCol w="602690"/>
                <a:gridCol w="197409"/>
                <a:gridCol w="401327"/>
                <a:gridCol w="602690"/>
                <a:gridCol w="600711"/>
                <a:gridCol w="602690"/>
                <a:gridCol w="600711"/>
                <a:gridCol w="602690"/>
                <a:gridCol w="600711"/>
                <a:gridCol w="590832"/>
              </a:tblGrid>
              <a:tr h="274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Spin </a:t>
                      </a:r>
                      <a:r>
                        <a:rPr lang="cs-CZ" sz="900" dirty="0" err="1">
                          <a:effectLst/>
                          <a:latin typeface="+mn-lt"/>
                        </a:rPr>
                        <a:t>off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Start-up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Začínající podnikatel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Produkční firma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Inovativní firma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Proexportní firma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Firma v konečné fázi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478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Upgrade malých a středních podniků k podnikání založeném na inovační konkurenční výhodě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15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vlastních výzkumných a vývojových kapacit podniků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4781"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spolupráce MSP a vysokých škol a výzkumných institucí (inovační vouchery, profesorské židle, podpora horizontální mobility), včetně podpory v rámci legislativy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15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rozvoje klastrů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151"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transferů znalostí a technologií, včetně rozvoje VTP, PI a CTT a jejich služeb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151"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komercionalizace výsledků </a:t>
                      </a:r>
                      <a:r>
                        <a:rPr lang="cs-CZ" sz="900" b="0" dirty="0" err="1">
                          <a:effectLst/>
                          <a:latin typeface="+mn-lt"/>
                        </a:rPr>
                        <a:t>VaVaI</a:t>
                      </a:r>
                      <a:r>
                        <a:rPr lang="cs-CZ" sz="900" b="0" dirty="0">
                          <a:effectLst/>
                          <a:latin typeface="+mn-lt"/>
                        </a:rPr>
                        <a:t>, užší propojení </a:t>
                      </a:r>
                      <a:r>
                        <a:rPr lang="cs-CZ" sz="900" b="0" dirty="0" err="1">
                          <a:effectLst/>
                          <a:latin typeface="+mn-lt"/>
                        </a:rPr>
                        <a:t>VaV</a:t>
                      </a:r>
                      <a:r>
                        <a:rPr lang="cs-CZ" sz="900" b="0" dirty="0">
                          <a:effectLst/>
                          <a:latin typeface="+mn-lt"/>
                        </a:rPr>
                        <a:t> vědecko-výzkumných institucí s poptávkou MSP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15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zavádění technických a netechnických inovací v podnicích a nových technologií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15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zavádění nových produktů na bázi moderních technologií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151"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ochrany průmyslového vlastnictví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/>
                </a:tc>
              </a:tr>
              <a:tr h="27415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designu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151"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Rozvoj digitální ekonomiky – center progresivních ICT služeb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151">
                <a:tc gridSpan="8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vývoje nových řešení prostřednictvím veřejných zakázek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478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+mn-lt"/>
                        </a:rPr>
                        <a:t>Podpora začínajících malých a středních podnikatelů</a:t>
                      </a:r>
                      <a:endParaRPr lang="cs-CZ" sz="900" b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37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68537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673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konkurenceschopnosti MSP</a:t>
            </a:r>
            <a:br>
              <a:rPr lang="cs-CZ" dirty="0" smtClean="0"/>
            </a:br>
            <a:r>
              <a:rPr lang="cs-CZ" sz="2400" dirty="0" smtClean="0"/>
              <a:t>3/4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Podpora </a:t>
            </a:r>
            <a:r>
              <a:rPr lang="cs-CZ" u="sng" dirty="0"/>
              <a:t>dle etap životního cyklu příjemce služby (MSP</a:t>
            </a:r>
            <a:r>
              <a:rPr lang="cs-CZ" u="sng" dirty="0" smtClean="0"/>
              <a:t>):</a:t>
            </a:r>
          </a:p>
          <a:p>
            <a:r>
              <a:rPr lang="cs-CZ" sz="1800" dirty="0" smtClean="0"/>
              <a:t>p</a:t>
            </a:r>
            <a:r>
              <a:rPr lang="pl-PL" sz="1800" dirty="0" smtClean="0"/>
              <a:t>odpora </a:t>
            </a:r>
            <a:r>
              <a:rPr lang="pl-PL" sz="1800" dirty="0"/>
              <a:t>podnikatelské a inovační infrastruktury</a:t>
            </a:r>
            <a:endParaRPr lang="cs-CZ" sz="1800" dirty="0"/>
          </a:p>
          <a:p>
            <a:pPr lvl="1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363503"/>
              </p:ext>
            </p:extLst>
          </p:nvPr>
        </p:nvGraphicFramePr>
        <p:xfrm>
          <a:off x="386744" y="2133240"/>
          <a:ext cx="8229601" cy="345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575"/>
                <a:gridCol w="590317"/>
                <a:gridCol w="586446"/>
                <a:gridCol w="590317"/>
                <a:gridCol w="586446"/>
                <a:gridCol w="590317"/>
                <a:gridCol w="588382"/>
                <a:gridCol w="590317"/>
                <a:gridCol w="588382"/>
                <a:gridCol w="590317"/>
                <a:gridCol w="588382"/>
                <a:gridCol w="590317"/>
                <a:gridCol w="588382"/>
                <a:gridCol w="578704"/>
              </a:tblGrid>
              <a:tr h="288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Spin </a:t>
                      </a:r>
                      <a:r>
                        <a:rPr lang="cs-CZ" sz="900" dirty="0" err="1">
                          <a:effectLst/>
                          <a:latin typeface="+mn-lt"/>
                        </a:rPr>
                        <a:t>off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Start-up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Začínající podnikatel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+mn-lt"/>
                        </a:rPr>
                        <a:t>Produkční firma</a:t>
                      </a:r>
                      <a:endParaRPr lang="cs-CZ" sz="9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+mn-lt"/>
                        </a:rPr>
                        <a:t>Inovativní firma</a:t>
                      </a:r>
                      <a:endParaRPr lang="cs-CZ" sz="9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+mn-lt"/>
                        </a:rPr>
                        <a:t>Proexportní firma</a:t>
                      </a:r>
                      <a:endParaRPr lang="cs-CZ" sz="9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Firma v konečné fázi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8000"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podnikatelské a inovační infrastruktury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Rozvoj průmyslových zón a parků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výstavby nájemních objektů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rekonstrukce podnikatelských objektů (včetně profinancování projektové dokumentace)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Regenerace </a:t>
                      </a:r>
                      <a:r>
                        <a:rPr lang="cs-CZ" sz="900" b="0" dirty="0" err="1">
                          <a:effectLst/>
                          <a:latin typeface="+mn-lt"/>
                        </a:rPr>
                        <a:t>Brownfieldů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podnikatelských inkubátorů a inovačních center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Infrastruktura pro rozvoj progresivních ICT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Rozvoj strategických služeb a center sdílených služeb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investic do technologického a laboratorního vybavení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zavádění moderních technologií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opravárenských center </a:t>
                      </a:r>
                      <a:r>
                        <a:rPr lang="cs-CZ" sz="900" b="0" dirty="0" err="1">
                          <a:effectLst/>
                          <a:latin typeface="+mn-lt"/>
                        </a:rPr>
                        <a:t>high-tech</a:t>
                      </a:r>
                      <a:r>
                        <a:rPr lang="cs-CZ" sz="900" b="0" dirty="0">
                          <a:effectLst/>
                          <a:latin typeface="+mn-lt"/>
                        </a:rPr>
                        <a:t> výrobků a technologií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673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konkurenceschopnosti MSP</a:t>
            </a:r>
            <a:br>
              <a:rPr lang="cs-CZ" dirty="0" smtClean="0"/>
            </a:br>
            <a:r>
              <a:rPr lang="cs-CZ" sz="2400" dirty="0" smtClean="0"/>
              <a:t>4/4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9685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 smtClean="0"/>
              <a:t>Podpora </a:t>
            </a:r>
            <a:r>
              <a:rPr lang="cs-CZ" u="sng" dirty="0"/>
              <a:t>dle etap životního cyklu příjemce služby (MSP</a:t>
            </a:r>
            <a:r>
              <a:rPr lang="cs-CZ" u="sng" dirty="0" smtClean="0"/>
              <a:t>):</a:t>
            </a:r>
          </a:p>
          <a:p>
            <a:r>
              <a:rPr lang="cs-CZ" sz="1800" dirty="0"/>
              <a:t>p</a:t>
            </a:r>
            <a:r>
              <a:rPr lang="cs-CZ" sz="1800" dirty="0" smtClean="0"/>
              <a:t>odpora </a:t>
            </a:r>
            <a:r>
              <a:rPr lang="cs-CZ" sz="1800" dirty="0"/>
              <a:t>internacionalizace MSP a rozvoj vzdělávání pro </a:t>
            </a:r>
            <a:r>
              <a:rPr lang="cs-CZ" sz="1800" dirty="0" smtClean="0"/>
              <a:t>podnikání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z </a:t>
            </a:r>
            <a:r>
              <a:rPr lang="cs-CZ" sz="1800" dirty="0"/>
              <a:t>výše uvedeného vyplývá, že je </a:t>
            </a:r>
            <a:r>
              <a:rPr lang="cs-CZ" sz="1800" b="1" dirty="0"/>
              <a:t>nejdůležitější směřovat veřejnou podporu </a:t>
            </a:r>
            <a:r>
              <a:rPr lang="cs-CZ" sz="1800" dirty="0"/>
              <a:t>(</a:t>
            </a:r>
            <a:r>
              <a:rPr lang="cs-CZ" sz="1800" dirty="0" smtClean="0"/>
              <a:t>informační / marketingovou / lektorskou / </a:t>
            </a:r>
            <a:r>
              <a:rPr lang="cs-CZ" sz="1800" dirty="0"/>
              <a:t>finanční) </a:t>
            </a:r>
            <a:r>
              <a:rPr lang="cs-CZ" sz="1800" b="1" dirty="0"/>
              <a:t>do počátečních fází životního cyklu firem</a:t>
            </a:r>
            <a:r>
              <a:rPr lang="cs-CZ" sz="1800" dirty="0"/>
              <a:t>, kde je absorpční kapacita těchto služeb </a:t>
            </a:r>
            <a:r>
              <a:rPr lang="cs-CZ" sz="1800" dirty="0" smtClean="0"/>
              <a:t>nejvyšší, </a:t>
            </a:r>
            <a:r>
              <a:rPr lang="cs-CZ" sz="1800" dirty="0"/>
              <a:t>a dále tyto služby více </a:t>
            </a:r>
            <a:r>
              <a:rPr lang="cs-CZ" sz="1800" dirty="0" smtClean="0"/>
              <a:t>diverzifikovat</a:t>
            </a:r>
            <a:endParaRPr lang="cs-CZ" sz="18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91660"/>
              </p:ext>
            </p:extLst>
          </p:nvPr>
        </p:nvGraphicFramePr>
        <p:xfrm>
          <a:off x="453498" y="2105676"/>
          <a:ext cx="8294966" cy="261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757"/>
                <a:gridCol w="467707"/>
                <a:gridCol w="167506"/>
                <a:gridCol w="336550"/>
                <a:gridCol w="292435"/>
                <a:gridCol w="211621"/>
                <a:gridCol w="421516"/>
                <a:gridCol w="628985"/>
                <a:gridCol w="317651"/>
                <a:gridCol w="315486"/>
                <a:gridCol w="97400"/>
                <a:gridCol w="633137"/>
                <a:gridCol w="99462"/>
                <a:gridCol w="531599"/>
                <a:gridCol w="635213"/>
                <a:gridCol w="631061"/>
                <a:gridCol w="633137"/>
                <a:gridCol w="631061"/>
                <a:gridCol w="620682"/>
              </a:tblGrid>
              <a:tr h="288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Spin </a:t>
                      </a:r>
                      <a:r>
                        <a:rPr lang="cs-CZ" sz="900" dirty="0" err="1">
                          <a:effectLst/>
                          <a:latin typeface="+mn-lt"/>
                        </a:rPr>
                        <a:t>off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Start-up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+mn-lt"/>
                        </a:rPr>
                        <a:t>Začínající podnikatel</a:t>
                      </a:r>
                      <a:endParaRPr lang="cs-CZ" sz="9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Produkční firma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+mn-lt"/>
                        </a:rPr>
                        <a:t>Inovativní firma</a:t>
                      </a:r>
                      <a:endParaRPr lang="cs-CZ" sz="9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+mn-lt"/>
                        </a:rPr>
                        <a:t>Proexportní firma</a:t>
                      </a:r>
                      <a:endParaRPr lang="cs-CZ" sz="9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+mn-lt"/>
                        </a:rPr>
                        <a:t>Firma v konečné fázi</a:t>
                      </a: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sz="900" b="0" dirty="0"/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endParaRPr lang="cs-CZ" sz="900" b="0" dirty="0"/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Vzdělávání a školení zaměřené na internacionalizaci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1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hledání obchodních partnerů a vytváření sítí spolupráce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Partnerské sítě, podpora rozvoje znalostí pro internacionalizaci podnikání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Podpora účastí MSP na specializovaných veletrzích a výstavách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Poskytování ICT služeb pro malé a střední podniky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1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Rozvoj profesního vzdělávání pro podnikání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 gridSpan="1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+mn-lt"/>
                        </a:rPr>
                        <a:t>Podpora technického vzdělávání a speciálních školení</a:t>
                      </a:r>
                      <a:endParaRPr lang="cs-CZ" sz="9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Podpora MSP v rámci veřejných zakázek prostřednictvím záruk</a:t>
                      </a:r>
                      <a:endParaRPr lang="cs-CZ" sz="9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00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b="0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673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Nový CzechInvest">
      <a:dk1>
        <a:srgbClr val="002D62"/>
      </a:dk1>
      <a:lt1>
        <a:srgbClr val="FFFFFF"/>
      </a:lt1>
      <a:dk2>
        <a:srgbClr val="C90000"/>
      </a:dk2>
      <a:lt2>
        <a:srgbClr val="BAC9D6"/>
      </a:lt2>
      <a:accent1>
        <a:srgbClr val="E51937"/>
      </a:accent1>
      <a:accent2>
        <a:srgbClr val="6C98AC"/>
      </a:accent2>
      <a:accent3>
        <a:srgbClr val="8E6B8A"/>
      </a:accent3>
      <a:accent4>
        <a:srgbClr val="619080"/>
      </a:accent4>
      <a:accent5>
        <a:srgbClr val="969D55"/>
      </a:accent5>
      <a:accent6>
        <a:srgbClr val="D99B3B"/>
      </a:accent6>
      <a:hlink>
        <a:srgbClr val="1C9AD2"/>
      </a:hlink>
      <a:folHlink>
        <a:srgbClr val="C0B02B"/>
      </a:folHlink>
    </a:clrScheme>
    <a:fontScheme name="CzechInv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727</Words>
  <Application>Microsoft Office PowerPoint</Application>
  <PresentationFormat>Předvádění na obrazovce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Podpora konkurenceschopnosti regionů z OPPI</vt:lpstr>
      <vt:lpstr>Obsah</vt:lpstr>
      <vt:lpstr>Agentura pro podporu podnikání a investic CzechInvest</vt:lpstr>
      <vt:lpstr>Podpora konkurenceschopnosti prostřednictvím dotací</vt:lpstr>
      <vt:lpstr>Zlepšení podnikatelského prostředí</vt:lpstr>
      <vt:lpstr>Poskytované služby dle životního cyklu MSP 1/4</vt:lpstr>
      <vt:lpstr>Podpora konkurenceschopnosti MSP 2/4</vt:lpstr>
      <vt:lpstr>Podpora konkurenceschopnosti MSP 3/4</vt:lpstr>
      <vt:lpstr>Podpora konkurenceschopnosti MSP 4/4</vt:lpstr>
      <vt:lpstr>Děkuji za pozornost.</vt:lpstr>
      <vt:lpstr>Regionální kancelář agentury CzechInvest  pro Jihomoravský kraj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odprezentuj.cz</dc:creator>
  <cp:lastModifiedBy>Menclová Petra</cp:lastModifiedBy>
  <cp:revision>83</cp:revision>
  <dcterms:created xsi:type="dcterms:W3CDTF">2012-06-20T14:31:06Z</dcterms:created>
  <dcterms:modified xsi:type="dcterms:W3CDTF">2013-04-22T07:19:44Z</dcterms:modified>
</cp:coreProperties>
</file>