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1"/>
  </p:notesMasterIdLst>
  <p:handoutMasterIdLst>
    <p:handoutMasterId r:id="rId22"/>
  </p:handoutMasterIdLst>
  <p:sldIdLst>
    <p:sldId id="295" r:id="rId2"/>
    <p:sldId id="309" r:id="rId3"/>
    <p:sldId id="335" r:id="rId4"/>
    <p:sldId id="350" r:id="rId5"/>
    <p:sldId id="349" r:id="rId6"/>
    <p:sldId id="348" r:id="rId7"/>
    <p:sldId id="351" r:id="rId8"/>
    <p:sldId id="341" r:id="rId9"/>
    <p:sldId id="342" r:id="rId10"/>
    <p:sldId id="344" r:id="rId11"/>
    <p:sldId id="325" r:id="rId12"/>
    <p:sldId id="354" r:id="rId13"/>
    <p:sldId id="304" r:id="rId14"/>
    <p:sldId id="317" r:id="rId15"/>
    <p:sldId id="329" r:id="rId16"/>
    <p:sldId id="352" r:id="rId17"/>
    <p:sldId id="353" r:id="rId18"/>
    <p:sldId id="297" r:id="rId19"/>
    <p:sldId id="299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400"/>
    <a:srgbClr val="C9DD03"/>
    <a:srgbClr val="FFFFFF"/>
    <a:srgbClr val="00A1DE"/>
    <a:srgbClr val="00A0DE"/>
    <a:srgbClr val="002776"/>
    <a:srgbClr val="3C8A2E"/>
    <a:srgbClr val="003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81" autoAdjust="0"/>
  </p:normalViewPr>
  <p:slideViewPr>
    <p:cSldViewPr snapToGrid="0" showGuides="1">
      <p:cViewPr>
        <p:scale>
          <a:sx n="70" d="100"/>
          <a:sy n="70" d="100"/>
        </p:scale>
        <p:origin x="-1620" y="-180"/>
      </p:cViewPr>
      <p:guideLst>
        <p:guide orient="horz" pos="756"/>
        <p:guide pos="2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88"/>
    </p:cViewPr>
  </p:sorterViewPr>
  <p:notesViewPr>
    <p:cSldViewPr snapToGrid="0" showGuides="1">
      <p:cViewPr varScale="1">
        <p:scale>
          <a:sx n="92" d="100"/>
          <a:sy n="92" d="100"/>
        </p:scale>
        <p:origin x="-2790" y="-114"/>
      </p:cViewPr>
      <p:guideLst>
        <p:guide orient="horz" pos="3024"/>
        <p:guide pos="23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3"/>
                </a:solidFill>
              </a:defRPr>
            </a:pPr>
            <a:r>
              <a:rPr lang="cs-CZ">
                <a:solidFill>
                  <a:schemeClr val="accent3"/>
                </a:solidFill>
              </a:rPr>
              <a:t>Vývoj daňové povinnosti</a:t>
            </a:r>
          </a:p>
        </c:rich>
      </c:tx>
      <c:layout>
        <c:manualLayout>
          <c:xMode val="edge"/>
          <c:yMode val="edge"/>
          <c:x val="3.3001169202841168E-3"/>
          <c:y val="0.2115141436115246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4440220265914067E-2"/>
          <c:y val="0.12583173613543089"/>
          <c:w val="0.92243830215389244"/>
          <c:h val="0.680959423219621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Zaplacená daň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4.5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Částečná sleva na dani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899392"/>
        <c:axId val="29909760"/>
      </c:barChart>
      <c:catAx>
        <c:axId val="29899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Rok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93263555565364165"/>
              <c:y val="0.817283931131432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crossAx val="29909760"/>
        <c:crosses val="autoZero"/>
        <c:auto val="1"/>
        <c:lblAlgn val="ctr"/>
        <c:lblOffset val="100"/>
        <c:noMultiLvlLbl val="0"/>
      </c:catAx>
      <c:valAx>
        <c:axId val="29909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98993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cs-CZ"/>
          </a:p>
        </c:txPr>
      </c:legendEntry>
      <c:layout>
        <c:manualLayout>
          <c:xMode val="edge"/>
          <c:yMode val="edge"/>
          <c:x val="0.62518823077575436"/>
          <c:y val="0.86240117894733359"/>
          <c:w val="0.36482868483648079"/>
          <c:h val="0.105476074855500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4D284-458A-489D-A6B2-C15E9704FF1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A522BE2-3E79-419B-8CDB-14CB248A2E1A}">
      <dgm:prSet phldrT="[Text]" custT="1"/>
      <dgm:spPr/>
      <dgm:t>
        <a:bodyPr/>
        <a:lstStyle/>
        <a:p>
          <a:r>
            <a:rPr lang="cs-CZ" sz="1800" b="1" dirty="0" smtClean="0"/>
            <a:t>Zachování investice </a:t>
          </a:r>
          <a:endParaRPr lang="en-US" sz="1800" b="1" noProof="0" dirty="0"/>
        </a:p>
      </dgm:t>
    </dgm:pt>
    <dgm:pt modelId="{05F1795B-15D2-4AD3-8E70-3983A6BD4463}" type="parTrans" cxnId="{66C588E8-6DDB-40BA-BE9F-FB724D471656}">
      <dgm:prSet/>
      <dgm:spPr/>
      <dgm:t>
        <a:bodyPr/>
        <a:lstStyle/>
        <a:p>
          <a:endParaRPr lang="cs-CZ" sz="1800" b="1"/>
        </a:p>
      </dgm:t>
    </dgm:pt>
    <dgm:pt modelId="{3B46236A-BCC1-4256-9C52-7924D86F8224}" type="sibTrans" cxnId="{66C588E8-6DDB-40BA-BE9F-FB724D471656}">
      <dgm:prSet/>
      <dgm:spPr/>
      <dgm:t>
        <a:bodyPr/>
        <a:lstStyle/>
        <a:p>
          <a:endParaRPr lang="cs-CZ" sz="1800" b="1"/>
        </a:p>
      </dgm:t>
    </dgm:pt>
    <dgm:pt modelId="{6EBB1279-123E-4BB0-AFDB-0FC00A644735}">
      <dgm:prSet phldrT="[Text]" custT="1"/>
      <dgm:spPr>
        <a:solidFill>
          <a:schemeClr val="accent3"/>
        </a:solidFill>
      </dgm:spPr>
      <dgm:t>
        <a:bodyPr/>
        <a:lstStyle/>
        <a:p>
          <a:r>
            <a:rPr lang="cs-CZ" sz="1800" b="1" dirty="0" smtClean="0"/>
            <a:t>Kombinace podpor</a:t>
          </a:r>
          <a:endParaRPr lang="en-US" sz="1800" b="1" noProof="0" dirty="0"/>
        </a:p>
      </dgm:t>
    </dgm:pt>
    <dgm:pt modelId="{2E895498-C879-43CE-AE3D-8C2DAA4620DF}" type="parTrans" cxnId="{E8039558-9647-4DFC-9A1D-3B0B41EE8EEE}">
      <dgm:prSet/>
      <dgm:spPr/>
      <dgm:t>
        <a:bodyPr/>
        <a:lstStyle/>
        <a:p>
          <a:endParaRPr lang="cs-CZ" sz="1800" b="1"/>
        </a:p>
      </dgm:t>
    </dgm:pt>
    <dgm:pt modelId="{94400FEA-3AF8-4731-A6CB-BCA5DCED9355}" type="sibTrans" cxnId="{E8039558-9647-4DFC-9A1D-3B0B41EE8EEE}">
      <dgm:prSet/>
      <dgm:spPr/>
      <dgm:t>
        <a:bodyPr/>
        <a:lstStyle/>
        <a:p>
          <a:endParaRPr lang="cs-CZ" sz="1800" b="1"/>
        </a:p>
      </dgm:t>
    </dgm:pt>
    <dgm:pt modelId="{17E08B5F-71FC-4971-AE63-A71AA2EB7905}">
      <dgm:prSet custT="1"/>
      <dgm:spPr/>
      <dgm:t>
        <a:bodyPr/>
        <a:lstStyle/>
        <a:p>
          <a:r>
            <a:rPr lang="cs-CZ" sz="1800" b="1" dirty="0" smtClean="0"/>
            <a:t>Zvláštní podmínky pro možnost uplatnění slevy na dani</a:t>
          </a:r>
          <a:endParaRPr lang="en-US" sz="1800" b="1" noProof="0" dirty="0"/>
        </a:p>
      </dgm:t>
    </dgm:pt>
    <dgm:pt modelId="{E6CF91C6-0CC5-4F10-8E80-F795324F4BB7}" type="parTrans" cxnId="{92995F0A-524C-4C95-966A-EF6171785BF7}">
      <dgm:prSet/>
      <dgm:spPr/>
      <dgm:t>
        <a:bodyPr/>
        <a:lstStyle/>
        <a:p>
          <a:endParaRPr lang="cs-CZ" sz="1800" b="1"/>
        </a:p>
      </dgm:t>
    </dgm:pt>
    <dgm:pt modelId="{1B6A983C-27E7-4004-A8F4-0EBEA49962E7}" type="sibTrans" cxnId="{92995F0A-524C-4C95-966A-EF6171785BF7}">
      <dgm:prSet/>
      <dgm:spPr/>
      <dgm:t>
        <a:bodyPr/>
        <a:lstStyle/>
        <a:p>
          <a:endParaRPr lang="cs-CZ" sz="1800" b="1"/>
        </a:p>
      </dgm:t>
    </dgm:pt>
    <dgm:pt modelId="{69321BE7-3519-4B6F-A23D-53CE739DA5F5}">
      <dgm:prSet custT="1"/>
      <dgm:spPr/>
      <dgm:t>
        <a:bodyPr/>
        <a:lstStyle/>
        <a:p>
          <a:r>
            <a:rPr lang="cs-CZ" sz="1800" b="1" dirty="0" smtClean="0"/>
            <a:t>Výpočet slevy na dani při rozšíření stávající výroby</a:t>
          </a:r>
          <a:endParaRPr lang="en-US" sz="1800" b="1" noProof="0" dirty="0"/>
        </a:p>
      </dgm:t>
    </dgm:pt>
    <dgm:pt modelId="{A13699E9-5612-44B7-B930-F032160C71C3}" type="parTrans" cxnId="{CAD4DDAF-DE6D-41E5-B991-DBD99A04E3D2}">
      <dgm:prSet/>
      <dgm:spPr/>
      <dgm:t>
        <a:bodyPr/>
        <a:lstStyle/>
        <a:p>
          <a:endParaRPr lang="cs-CZ" sz="1800" b="1"/>
        </a:p>
      </dgm:t>
    </dgm:pt>
    <dgm:pt modelId="{F88C313A-3B4D-403D-9FD2-F82DE79C511F}" type="sibTrans" cxnId="{CAD4DDAF-DE6D-41E5-B991-DBD99A04E3D2}">
      <dgm:prSet/>
      <dgm:spPr/>
      <dgm:t>
        <a:bodyPr/>
        <a:lstStyle/>
        <a:p>
          <a:endParaRPr lang="cs-CZ" sz="1800" b="1"/>
        </a:p>
      </dgm:t>
    </dgm:pt>
    <dgm:pt modelId="{12CD76A7-C145-4359-8BF7-F0B6B7800192}">
      <dgm:prSet custT="1"/>
      <dgm:spPr/>
      <dgm:t>
        <a:bodyPr/>
        <a:lstStyle/>
        <a:p>
          <a:r>
            <a:rPr lang="cs-CZ" sz="1800" b="1" dirty="0" smtClean="0"/>
            <a:t>Kontroly státních institucí</a:t>
          </a:r>
          <a:endParaRPr lang="en-US" sz="1800" b="1" noProof="0" dirty="0"/>
        </a:p>
      </dgm:t>
    </dgm:pt>
    <dgm:pt modelId="{4E8E0040-F191-4528-A2C2-F8CF0B7CF75C}" type="parTrans" cxnId="{59D00F4E-8CBC-4AE1-804A-DB1589A9C9DA}">
      <dgm:prSet/>
      <dgm:spPr/>
      <dgm:t>
        <a:bodyPr/>
        <a:lstStyle/>
        <a:p>
          <a:endParaRPr lang="cs-CZ" sz="1800" b="1"/>
        </a:p>
      </dgm:t>
    </dgm:pt>
    <dgm:pt modelId="{4AA90090-2806-4838-A07E-484F42C2F2BF}" type="sibTrans" cxnId="{59D00F4E-8CBC-4AE1-804A-DB1589A9C9DA}">
      <dgm:prSet/>
      <dgm:spPr/>
      <dgm:t>
        <a:bodyPr/>
        <a:lstStyle/>
        <a:p>
          <a:endParaRPr lang="cs-CZ" sz="1800" b="1"/>
        </a:p>
      </dgm:t>
    </dgm:pt>
    <dgm:pt modelId="{CBFE74C7-38B9-4C05-8312-E36971D7E8F3}">
      <dgm:prSet custT="1"/>
      <dgm:spPr/>
      <dgm:t>
        <a:bodyPr/>
        <a:lstStyle/>
        <a:p>
          <a:r>
            <a:rPr lang="cs-CZ" sz="1800" b="1" noProof="0" dirty="0" smtClean="0"/>
            <a:t>Daňové</a:t>
          </a:r>
          <a:r>
            <a:rPr lang="cs-CZ" sz="1800" b="1" baseline="0" noProof="0" dirty="0" smtClean="0"/>
            <a:t> plánování</a:t>
          </a:r>
          <a:endParaRPr lang="en-US" sz="1800" b="1" noProof="0" dirty="0" smtClean="0"/>
        </a:p>
      </dgm:t>
    </dgm:pt>
    <dgm:pt modelId="{56402978-7A71-44E3-82E9-06897A69B754}" type="parTrans" cxnId="{FE130DBE-F29E-49C2-99AC-BBD1A6931865}">
      <dgm:prSet/>
      <dgm:spPr/>
      <dgm:t>
        <a:bodyPr/>
        <a:lstStyle/>
        <a:p>
          <a:endParaRPr lang="cs-CZ" sz="1800" b="1"/>
        </a:p>
      </dgm:t>
    </dgm:pt>
    <dgm:pt modelId="{4A98A7BF-ED51-47AE-84F6-A5654A1AB7DF}" type="sibTrans" cxnId="{FE130DBE-F29E-49C2-99AC-BBD1A6931865}">
      <dgm:prSet/>
      <dgm:spPr/>
      <dgm:t>
        <a:bodyPr/>
        <a:lstStyle/>
        <a:p>
          <a:endParaRPr lang="cs-CZ" sz="1800" b="1"/>
        </a:p>
      </dgm:t>
    </dgm:pt>
    <dgm:pt modelId="{FE8E1868-172F-4DE3-9304-E4CBA1BB5631}" type="pres">
      <dgm:prSet presAssocID="{6CE4D284-458A-489D-A6B2-C15E9704FF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25070A-F34E-498A-8FB6-6360D23C649E}" type="pres">
      <dgm:prSet presAssocID="{1A522BE2-3E79-419B-8CDB-14CB248A2E1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44B527-C4F8-45DF-8F85-144B3539957A}" type="pres">
      <dgm:prSet presAssocID="{3B46236A-BCC1-4256-9C52-7924D86F8224}" presName="spacer" presStyleCnt="0"/>
      <dgm:spPr/>
    </dgm:pt>
    <dgm:pt modelId="{23E88FE7-5AF7-407D-B56B-D3088F5D0D81}" type="pres">
      <dgm:prSet presAssocID="{17E08B5F-71FC-4971-AE63-A71AA2EB790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C6A580-9B41-4CF5-8E3D-E7F01D9AEFBB}" type="pres">
      <dgm:prSet presAssocID="{1B6A983C-27E7-4004-A8F4-0EBEA49962E7}" presName="spacer" presStyleCnt="0"/>
      <dgm:spPr/>
    </dgm:pt>
    <dgm:pt modelId="{A5B0EA51-4360-459F-9D19-F6D1652478E7}" type="pres">
      <dgm:prSet presAssocID="{69321BE7-3519-4B6F-A23D-53CE739DA5F5}" presName="parentText" presStyleLbl="node1" presStyleIdx="2" presStyleCnt="6" custLinFactNeighborX="-480" custLinFactNeighborY="1480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8751E8-B069-4ADD-A41E-5DB25C767373}" type="pres">
      <dgm:prSet presAssocID="{F88C313A-3B4D-403D-9FD2-F82DE79C511F}" presName="spacer" presStyleCnt="0"/>
      <dgm:spPr/>
    </dgm:pt>
    <dgm:pt modelId="{F8452BBD-E871-43DD-B507-D8424A3FD793}" type="pres">
      <dgm:prSet presAssocID="{12CD76A7-C145-4359-8BF7-F0B6B7800192}" presName="parentText" presStyleLbl="node1" presStyleIdx="3" presStyleCnt="6" custLinFactNeighborY="1033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B3D977-775A-4FCE-BD19-D7BBEDBC07FC}" type="pres">
      <dgm:prSet presAssocID="{4AA90090-2806-4838-A07E-484F42C2F2BF}" presName="spacer" presStyleCnt="0"/>
      <dgm:spPr/>
    </dgm:pt>
    <dgm:pt modelId="{FFB94018-050B-44B1-A915-1B924DE2B34F}" type="pres">
      <dgm:prSet presAssocID="{6EBB1279-123E-4BB0-AFDB-0FC00A644735}" presName="parentText" presStyleLbl="node1" presStyleIdx="4" presStyleCnt="6" custLinFactNeighborX="320" custLinFactNeighborY="1480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A46002-84B3-48A6-8E1F-CCED1BC768A9}" type="pres">
      <dgm:prSet presAssocID="{94400FEA-3AF8-4731-A6CB-BCA5DCED9355}" presName="spacer" presStyleCnt="0"/>
      <dgm:spPr/>
    </dgm:pt>
    <dgm:pt modelId="{CF8EA449-2238-4561-A8D6-45D416F8091B}" type="pres">
      <dgm:prSet presAssocID="{CBFE74C7-38B9-4C05-8312-E36971D7E8F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039558-9647-4DFC-9A1D-3B0B41EE8EEE}" srcId="{6CE4D284-458A-489D-A6B2-C15E9704FF18}" destId="{6EBB1279-123E-4BB0-AFDB-0FC00A644735}" srcOrd="4" destOrd="0" parTransId="{2E895498-C879-43CE-AE3D-8C2DAA4620DF}" sibTransId="{94400FEA-3AF8-4731-A6CB-BCA5DCED9355}"/>
    <dgm:cxn modelId="{F90E0C27-7E45-4BA2-9E25-286CD3B6DEC0}" type="presOf" srcId="{CBFE74C7-38B9-4C05-8312-E36971D7E8F3}" destId="{CF8EA449-2238-4561-A8D6-45D416F8091B}" srcOrd="0" destOrd="0" presId="urn:microsoft.com/office/officeart/2005/8/layout/vList2"/>
    <dgm:cxn modelId="{FE130DBE-F29E-49C2-99AC-BBD1A6931865}" srcId="{6CE4D284-458A-489D-A6B2-C15E9704FF18}" destId="{CBFE74C7-38B9-4C05-8312-E36971D7E8F3}" srcOrd="5" destOrd="0" parTransId="{56402978-7A71-44E3-82E9-06897A69B754}" sibTransId="{4A98A7BF-ED51-47AE-84F6-A5654A1AB7DF}"/>
    <dgm:cxn modelId="{D0AAA19F-DE59-4A36-BBC5-2C79085C5C65}" type="presOf" srcId="{6CE4D284-458A-489D-A6B2-C15E9704FF18}" destId="{FE8E1868-172F-4DE3-9304-E4CBA1BB5631}" srcOrd="0" destOrd="0" presId="urn:microsoft.com/office/officeart/2005/8/layout/vList2"/>
    <dgm:cxn modelId="{88440C54-ED0A-4076-9383-9EDD14144522}" type="presOf" srcId="{12CD76A7-C145-4359-8BF7-F0B6B7800192}" destId="{F8452BBD-E871-43DD-B507-D8424A3FD793}" srcOrd="0" destOrd="0" presId="urn:microsoft.com/office/officeart/2005/8/layout/vList2"/>
    <dgm:cxn modelId="{66C588E8-6DDB-40BA-BE9F-FB724D471656}" srcId="{6CE4D284-458A-489D-A6B2-C15E9704FF18}" destId="{1A522BE2-3E79-419B-8CDB-14CB248A2E1A}" srcOrd="0" destOrd="0" parTransId="{05F1795B-15D2-4AD3-8E70-3983A6BD4463}" sibTransId="{3B46236A-BCC1-4256-9C52-7924D86F8224}"/>
    <dgm:cxn modelId="{6312CF53-3706-4AE8-A9E1-EC2E880E0126}" type="presOf" srcId="{1A522BE2-3E79-419B-8CDB-14CB248A2E1A}" destId="{1F25070A-F34E-498A-8FB6-6360D23C649E}" srcOrd="0" destOrd="0" presId="urn:microsoft.com/office/officeart/2005/8/layout/vList2"/>
    <dgm:cxn modelId="{0E2299DD-8A01-4353-8F0B-4DE295B5BAAF}" type="presOf" srcId="{69321BE7-3519-4B6F-A23D-53CE739DA5F5}" destId="{A5B0EA51-4360-459F-9D19-F6D1652478E7}" srcOrd="0" destOrd="0" presId="urn:microsoft.com/office/officeart/2005/8/layout/vList2"/>
    <dgm:cxn modelId="{96DE8E45-288B-4D4B-A232-BD3BF195A504}" type="presOf" srcId="{6EBB1279-123E-4BB0-AFDB-0FC00A644735}" destId="{FFB94018-050B-44B1-A915-1B924DE2B34F}" srcOrd="0" destOrd="0" presId="urn:microsoft.com/office/officeart/2005/8/layout/vList2"/>
    <dgm:cxn modelId="{3495C4A2-0AC0-490C-BE33-A8F4C3FE5761}" type="presOf" srcId="{17E08B5F-71FC-4971-AE63-A71AA2EB7905}" destId="{23E88FE7-5AF7-407D-B56B-D3088F5D0D81}" srcOrd="0" destOrd="0" presId="urn:microsoft.com/office/officeart/2005/8/layout/vList2"/>
    <dgm:cxn modelId="{92995F0A-524C-4C95-966A-EF6171785BF7}" srcId="{6CE4D284-458A-489D-A6B2-C15E9704FF18}" destId="{17E08B5F-71FC-4971-AE63-A71AA2EB7905}" srcOrd="1" destOrd="0" parTransId="{E6CF91C6-0CC5-4F10-8E80-F795324F4BB7}" sibTransId="{1B6A983C-27E7-4004-A8F4-0EBEA49962E7}"/>
    <dgm:cxn modelId="{59D00F4E-8CBC-4AE1-804A-DB1589A9C9DA}" srcId="{6CE4D284-458A-489D-A6B2-C15E9704FF18}" destId="{12CD76A7-C145-4359-8BF7-F0B6B7800192}" srcOrd="3" destOrd="0" parTransId="{4E8E0040-F191-4528-A2C2-F8CF0B7CF75C}" sibTransId="{4AA90090-2806-4838-A07E-484F42C2F2BF}"/>
    <dgm:cxn modelId="{CAD4DDAF-DE6D-41E5-B991-DBD99A04E3D2}" srcId="{6CE4D284-458A-489D-A6B2-C15E9704FF18}" destId="{69321BE7-3519-4B6F-A23D-53CE739DA5F5}" srcOrd="2" destOrd="0" parTransId="{A13699E9-5612-44B7-B930-F032160C71C3}" sibTransId="{F88C313A-3B4D-403D-9FD2-F82DE79C511F}"/>
    <dgm:cxn modelId="{4142C712-5F67-492A-B4E0-A6BECAA72200}" type="presParOf" srcId="{FE8E1868-172F-4DE3-9304-E4CBA1BB5631}" destId="{1F25070A-F34E-498A-8FB6-6360D23C649E}" srcOrd="0" destOrd="0" presId="urn:microsoft.com/office/officeart/2005/8/layout/vList2"/>
    <dgm:cxn modelId="{28F8DA69-4E7D-4271-9874-21715FA5E1F8}" type="presParOf" srcId="{FE8E1868-172F-4DE3-9304-E4CBA1BB5631}" destId="{3C44B527-C4F8-45DF-8F85-144B3539957A}" srcOrd="1" destOrd="0" presId="urn:microsoft.com/office/officeart/2005/8/layout/vList2"/>
    <dgm:cxn modelId="{B72305EF-E08D-4002-A9F0-EF28E5F35278}" type="presParOf" srcId="{FE8E1868-172F-4DE3-9304-E4CBA1BB5631}" destId="{23E88FE7-5AF7-407D-B56B-D3088F5D0D81}" srcOrd="2" destOrd="0" presId="urn:microsoft.com/office/officeart/2005/8/layout/vList2"/>
    <dgm:cxn modelId="{84799808-2BEB-4C04-989F-FA6386935AC9}" type="presParOf" srcId="{FE8E1868-172F-4DE3-9304-E4CBA1BB5631}" destId="{23C6A580-9B41-4CF5-8E3D-E7F01D9AEFBB}" srcOrd="3" destOrd="0" presId="urn:microsoft.com/office/officeart/2005/8/layout/vList2"/>
    <dgm:cxn modelId="{D7A4F43D-6E63-4D7B-BC13-C4DB7E0A4378}" type="presParOf" srcId="{FE8E1868-172F-4DE3-9304-E4CBA1BB5631}" destId="{A5B0EA51-4360-459F-9D19-F6D1652478E7}" srcOrd="4" destOrd="0" presId="urn:microsoft.com/office/officeart/2005/8/layout/vList2"/>
    <dgm:cxn modelId="{EF6C71F5-54E0-4D8A-BE86-AF19028EBCEC}" type="presParOf" srcId="{FE8E1868-172F-4DE3-9304-E4CBA1BB5631}" destId="{768751E8-B069-4ADD-A41E-5DB25C767373}" srcOrd="5" destOrd="0" presId="urn:microsoft.com/office/officeart/2005/8/layout/vList2"/>
    <dgm:cxn modelId="{5ED63C2F-6D04-4473-8D81-E5D4B3DA5A2B}" type="presParOf" srcId="{FE8E1868-172F-4DE3-9304-E4CBA1BB5631}" destId="{F8452BBD-E871-43DD-B507-D8424A3FD793}" srcOrd="6" destOrd="0" presId="urn:microsoft.com/office/officeart/2005/8/layout/vList2"/>
    <dgm:cxn modelId="{7A8F5001-BEE9-4709-9389-92DBB5CEFD2F}" type="presParOf" srcId="{FE8E1868-172F-4DE3-9304-E4CBA1BB5631}" destId="{49B3D977-775A-4FCE-BD19-D7BBEDBC07FC}" srcOrd="7" destOrd="0" presId="urn:microsoft.com/office/officeart/2005/8/layout/vList2"/>
    <dgm:cxn modelId="{7157F767-0E99-4801-877C-35336038E31E}" type="presParOf" srcId="{FE8E1868-172F-4DE3-9304-E4CBA1BB5631}" destId="{FFB94018-050B-44B1-A915-1B924DE2B34F}" srcOrd="8" destOrd="0" presId="urn:microsoft.com/office/officeart/2005/8/layout/vList2"/>
    <dgm:cxn modelId="{673D1DA9-8B48-4703-AB84-F4CD3BD5344C}" type="presParOf" srcId="{FE8E1868-172F-4DE3-9304-E4CBA1BB5631}" destId="{68A46002-84B3-48A6-8E1F-CCED1BC768A9}" srcOrd="9" destOrd="0" presId="urn:microsoft.com/office/officeart/2005/8/layout/vList2"/>
    <dgm:cxn modelId="{878137DE-9C06-4074-A86B-C069E1042079}" type="presParOf" srcId="{FE8E1868-172F-4DE3-9304-E4CBA1BB5631}" destId="{CF8EA449-2238-4561-A8D6-45D416F8091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5070A-F34E-498A-8FB6-6360D23C649E}">
      <dsp:nvSpPr>
        <dsp:cNvPr id="0" name=""/>
        <dsp:cNvSpPr/>
      </dsp:nvSpPr>
      <dsp:spPr>
        <a:xfrm>
          <a:off x="0" y="34324"/>
          <a:ext cx="8529638" cy="599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Zachování investice </a:t>
          </a:r>
          <a:endParaRPr lang="en-US" sz="1800" b="1" kern="1200" noProof="0" dirty="0"/>
        </a:p>
      </dsp:txBody>
      <dsp:txXfrm>
        <a:off x="29243" y="63567"/>
        <a:ext cx="8471152" cy="540554"/>
      </dsp:txXfrm>
    </dsp:sp>
    <dsp:sp modelId="{23E88FE7-5AF7-407D-B56B-D3088F5D0D81}">
      <dsp:nvSpPr>
        <dsp:cNvPr id="0" name=""/>
        <dsp:cNvSpPr/>
      </dsp:nvSpPr>
      <dsp:spPr>
        <a:xfrm>
          <a:off x="0" y="725524"/>
          <a:ext cx="8529638" cy="599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Zvláštní podmínky pro možnost uplatnění slevy na dani</a:t>
          </a:r>
          <a:endParaRPr lang="en-US" sz="1800" b="1" kern="1200" noProof="0" dirty="0"/>
        </a:p>
      </dsp:txBody>
      <dsp:txXfrm>
        <a:off x="29243" y="754767"/>
        <a:ext cx="8471152" cy="540554"/>
      </dsp:txXfrm>
    </dsp:sp>
    <dsp:sp modelId="{A5B0EA51-4360-459F-9D19-F6D1652478E7}">
      <dsp:nvSpPr>
        <dsp:cNvPr id="0" name=""/>
        <dsp:cNvSpPr/>
      </dsp:nvSpPr>
      <dsp:spPr>
        <a:xfrm>
          <a:off x="0" y="1430372"/>
          <a:ext cx="8529638" cy="599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Výpočet slevy na dani při rozšíření stávající výroby</a:t>
          </a:r>
          <a:endParaRPr lang="en-US" sz="1800" b="1" kern="1200" noProof="0" dirty="0"/>
        </a:p>
      </dsp:txBody>
      <dsp:txXfrm>
        <a:off x="29243" y="1459615"/>
        <a:ext cx="8471152" cy="540554"/>
      </dsp:txXfrm>
    </dsp:sp>
    <dsp:sp modelId="{F8452BBD-E871-43DD-B507-D8424A3FD793}">
      <dsp:nvSpPr>
        <dsp:cNvPr id="0" name=""/>
        <dsp:cNvSpPr/>
      </dsp:nvSpPr>
      <dsp:spPr>
        <a:xfrm>
          <a:off x="0" y="2117449"/>
          <a:ext cx="8529638" cy="599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Kontroly státních institucí</a:t>
          </a:r>
          <a:endParaRPr lang="en-US" sz="1800" b="1" kern="1200" noProof="0" dirty="0"/>
        </a:p>
      </dsp:txBody>
      <dsp:txXfrm>
        <a:off x="29243" y="2146692"/>
        <a:ext cx="8471152" cy="540554"/>
      </dsp:txXfrm>
    </dsp:sp>
    <dsp:sp modelId="{FFB94018-050B-44B1-A915-1B924DE2B34F}">
      <dsp:nvSpPr>
        <dsp:cNvPr id="0" name=""/>
        <dsp:cNvSpPr/>
      </dsp:nvSpPr>
      <dsp:spPr>
        <a:xfrm>
          <a:off x="0" y="2812772"/>
          <a:ext cx="8529638" cy="59904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Kombinace podpor</a:t>
          </a:r>
          <a:endParaRPr lang="en-US" sz="1800" b="1" kern="1200" noProof="0" dirty="0"/>
        </a:p>
      </dsp:txBody>
      <dsp:txXfrm>
        <a:off x="29243" y="2842015"/>
        <a:ext cx="8471152" cy="540554"/>
      </dsp:txXfrm>
    </dsp:sp>
    <dsp:sp modelId="{CF8EA449-2238-4561-A8D6-45D416F8091B}">
      <dsp:nvSpPr>
        <dsp:cNvPr id="0" name=""/>
        <dsp:cNvSpPr/>
      </dsp:nvSpPr>
      <dsp:spPr>
        <a:xfrm>
          <a:off x="0" y="3490325"/>
          <a:ext cx="8529638" cy="599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noProof="0" dirty="0" smtClean="0"/>
            <a:t>Daňové</a:t>
          </a:r>
          <a:r>
            <a:rPr lang="cs-CZ" sz="1800" b="1" kern="1200" baseline="0" noProof="0" dirty="0" smtClean="0"/>
            <a:t> plánování</a:t>
          </a:r>
          <a:endParaRPr lang="en-US" sz="1800" b="1" kern="1200" noProof="0" dirty="0" smtClean="0"/>
        </a:p>
      </dsp:txBody>
      <dsp:txXfrm>
        <a:off x="29243" y="3519568"/>
        <a:ext cx="8471152" cy="540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0.45044</cdr:x>
      <cdr:y>0.06411</cdr:y>
    </cdr:from>
    <cdr:to>
      <cdr:x>0.50056</cdr:x>
      <cdr:y>0.3472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3466902" y="297299"/>
          <a:ext cx="385742" cy="13127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square" lIns="36000" tIns="36000" rIns="36000" bIns="36000" numCol="1" rtlCol="0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R="0" algn="l" defTabSz="914400" rtl="0" eaLnBrk="1" fontAlgn="base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66"/>
            </a:buClr>
            <a:buSzTx/>
            <a:buFontTx/>
            <a:buNone/>
            <a:tabLst/>
          </a:pPr>
          <a:r>
            <a: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První uplatnění daňové slevy</a:t>
          </a:r>
        </a:p>
      </cdr:txBody>
    </cdr:sp>
  </cdr:relSizeAnchor>
  <cdr:relSizeAnchor xmlns:cdr="http://schemas.openxmlformats.org/drawingml/2006/chartDrawing">
    <cdr:from>
      <cdr:x>0.24689</cdr:x>
      <cdr:y>0.14289</cdr:y>
    </cdr:from>
    <cdr:to>
      <cdr:x>0.29806</cdr:x>
      <cdr:y>0.52065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1900210" y="662610"/>
          <a:ext cx="393895" cy="17517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square" lIns="36000" tIns="36000" rIns="36000" bIns="36000" numCol="1" rtlCol="0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600" kern="1200">
              <a:solidFill>
                <a:srgbClr val="BF80BF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R="0" algn="l" defTabSz="914400" rtl="0" eaLnBrk="1" fontAlgn="base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66"/>
            </a:buClr>
            <a:buSzTx/>
            <a:buFontTx/>
            <a:buNone/>
            <a:tabLst/>
          </a:pPr>
          <a:r>
            <a: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Splnění podmínek</a:t>
          </a:r>
        </a:p>
      </cdr:txBody>
    </cdr:sp>
  </cdr:relSizeAnchor>
  <cdr:relSizeAnchor xmlns:cdr="http://schemas.openxmlformats.org/drawingml/2006/chartDrawing">
    <cdr:from>
      <cdr:x>0.00532</cdr:x>
      <cdr:y>0.52065</cdr:y>
    </cdr:from>
    <cdr:to>
      <cdr:x>0.90804</cdr:x>
      <cdr:y>0.52065</cdr:y>
    </cdr:to>
    <cdr:cxnSp macro="">
      <cdr:nvCxnSpPr>
        <cdr:cNvPr id="4" name="Straight Connector 3"/>
        <cdr:cNvCxnSpPr/>
      </cdr:nvCxnSpPr>
      <cdr:spPr bwMode="auto">
        <a:xfrm xmlns:a="http://schemas.openxmlformats.org/drawingml/2006/main" flipV="1">
          <a:off x="40946" y="2414404"/>
          <a:ext cx="694796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40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79" y="4561109"/>
            <a:ext cx="5852843" cy="43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173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11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DEL_PRI_RGB"/>
          <p:cNvPicPr>
            <a:picLocks noChangeArrowheads="1"/>
          </p:cNvPicPr>
          <p:nvPr userDrawn="1"/>
        </p:nvPicPr>
        <p:blipFill>
          <a:blip r:embed="rId2" cstate="print"/>
          <a:srcRect l="7785" t="27351" r="9871" b="25598"/>
          <a:stretch>
            <a:fillRect/>
          </a:stretch>
        </p:blipFill>
        <p:spPr bwMode="auto">
          <a:xfrm>
            <a:off x="209550" y="298450"/>
            <a:ext cx="2346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2000" y="1602183"/>
            <a:ext cx="4787971" cy="1044000"/>
          </a:xfrm>
        </p:spPr>
        <p:txBody>
          <a:bodyPr/>
          <a:lstStyle>
            <a:lvl1pPr>
              <a:lnSpc>
                <a:spcPct val="100000"/>
              </a:lnSpc>
              <a:defRPr sz="3600" b="0" i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6023452"/>
            <a:ext cx="7734300" cy="609600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72000" y="2732400"/>
            <a:ext cx="4795321" cy="10422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 b="0" i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1000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00600"/>
            <a:ext cx="8528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612775"/>
            <a:ext cx="8528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367338"/>
            <a:ext cx="852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358775"/>
            <a:ext cx="2132013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6245225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30" y="2000240"/>
            <a:ext cx="7293309" cy="1500187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0" y="2815200"/>
            <a:ext cx="6202297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187450"/>
            <a:ext cx="4187825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187450"/>
            <a:ext cx="4189413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8400" cy="1143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8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8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76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Nadpis –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87450"/>
            <a:ext cx="8529638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1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2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3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4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358775" y="6583363"/>
            <a:ext cx="1905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eaLnBrk="0" hangingPunct="0">
              <a:defRPr/>
            </a:pPr>
            <a:fld id="{C05F13E1-2D2F-4C3C-A987-B135AF9A096C}" type="slidenum">
              <a:rPr lang="en-US" sz="800">
                <a:solidFill>
                  <a:schemeClr val="tx2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 sz="14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" y="6583363"/>
            <a:ext cx="52435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GB" dirty="0" err="1" smtClean="0"/>
              <a:t>Investiční</a:t>
            </a:r>
            <a:r>
              <a:rPr lang="en-US" altLang="en-GB" dirty="0" smtClean="0"/>
              <a:t> </a:t>
            </a:r>
            <a:r>
              <a:rPr lang="en-US" altLang="en-GB" dirty="0" err="1" smtClean="0"/>
              <a:t>pobídky</a:t>
            </a:r>
            <a:endParaRPr lang="en-US" altLang="en-GB" dirty="0"/>
          </a:p>
        </p:txBody>
      </p: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6432550" y="6583363"/>
            <a:ext cx="246062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tx2"/>
                </a:solidFill>
                <a:cs typeface="+mn-cs"/>
              </a:rPr>
              <a:t>©</a:t>
            </a:r>
            <a:r>
              <a:rPr lang="cs-CZ" sz="800" dirty="0">
                <a:solidFill>
                  <a:schemeClr val="tx2"/>
                </a:solidFill>
                <a:cs typeface="+mn-cs"/>
              </a:rPr>
              <a:t> </a:t>
            </a:r>
            <a:r>
              <a:rPr lang="cs-CZ" sz="800" dirty="0" smtClean="0">
                <a:solidFill>
                  <a:schemeClr val="tx2"/>
                </a:solidFill>
                <a:cs typeface="+mn-cs"/>
              </a:rPr>
              <a:t>2013 </a:t>
            </a:r>
            <a:r>
              <a:rPr lang="en-US" sz="800" dirty="0">
                <a:solidFill>
                  <a:schemeClr val="tx2"/>
                </a:solidFill>
                <a:cs typeface="+mn-cs"/>
              </a:rPr>
              <a:t>Deloitte </a:t>
            </a:r>
            <a:r>
              <a:rPr lang="cs-CZ" sz="800" dirty="0">
                <a:solidFill>
                  <a:schemeClr val="tx2"/>
                </a:solidFill>
                <a:cs typeface="+mn-cs"/>
              </a:rPr>
              <a:t>Česká republika</a:t>
            </a:r>
            <a:r>
              <a:rPr lang="en-US" sz="800" dirty="0">
                <a:solidFill>
                  <a:schemeClr val="tx2"/>
                </a:solidFill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5" r:id="rId2"/>
    <p:sldLayoutId id="2147483955" r:id="rId3"/>
    <p:sldLayoutId id="2147483956" r:id="rId4"/>
    <p:sldLayoutId id="2147483957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16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1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2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1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3"/>
          <p:cNvSpPr>
            <a:spLocks noGrp="1"/>
          </p:cNvSpPr>
          <p:nvPr>
            <p:ph type="ctrTitle" sz="quarter"/>
          </p:nvPr>
        </p:nvSpPr>
        <p:spPr>
          <a:xfrm>
            <a:off x="753636" y="1779604"/>
            <a:ext cx="4787971" cy="1044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Czech Invest</a:t>
            </a:r>
            <a:endParaRPr lang="en-US" dirty="0" smtClean="0"/>
          </a:p>
        </p:txBody>
      </p:sp>
      <p:sp>
        <p:nvSpPr>
          <p:cNvPr id="14341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 smtClean="0"/>
              <a:t>Praha, Prosinec 2013</a:t>
            </a:r>
            <a:endParaRPr lang="en-US" dirty="0" smtClean="0"/>
          </a:p>
        </p:txBody>
      </p:sp>
      <p:sp>
        <p:nvSpPr>
          <p:cNvPr id="1434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80932" y="2868878"/>
            <a:ext cx="4795321" cy="1042249"/>
          </a:xfrm>
        </p:spPr>
        <p:txBody>
          <a:bodyPr/>
          <a:lstStyle/>
          <a:p>
            <a:r>
              <a:rPr lang="cs-CZ" dirty="0" smtClean="0"/>
              <a:t>Investiční pobídky</a:t>
            </a:r>
            <a:endParaRPr lang="en-US" dirty="0" smtClean="0"/>
          </a:p>
        </p:txBody>
      </p:sp>
      <p:pic>
        <p:nvPicPr>
          <p:cNvPr id="1026" name="Picture 2" descr="O:\Brochures_Events\Images\Gallery_of_images\cutouts\dreamstime_527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41" y="1250619"/>
            <a:ext cx="3927357" cy="459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slevy na dani při rozšíření stávající výroby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lze čerpat slevu na dani od splnění všech podmínek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Čerpat slevu na dani lze od 3 roku od Rozhodnutí a posunout tak 10-ti letou lhůtu pro čerpání, i když jsou podmínky pro čerpání splněny dříve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Záleží na vhodném načasování čerpání slevy na dani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467141"/>
              </p:ext>
            </p:extLst>
          </p:nvPr>
        </p:nvGraphicFramePr>
        <p:xfrm>
          <a:off x="641445" y="1852222"/>
          <a:ext cx="7696697" cy="463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rot="5400000">
            <a:off x="1751991" y="5806299"/>
            <a:ext cx="457200" cy="0"/>
          </a:xfrm>
          <a:prstGeom prst="line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980592" y="6034899"/>
            <a:ext cx="2320626" cy="1"/>
          </a:xfrm>
          <a:prstGeom prst="line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072618" y="5819404"/>
            <a:ext cx="457200" cy="0"/>
          </a:xfrm>
          <a:prstGeom prst="line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771084" y="2961386"/>
            <a:ext cx="368710" cy="13052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</a:pPr>
            <a:r>
              <a:rPr lang="cs-CZ" sz="1000" dirty="0" smtClean="0">
                <a:solidFill>
                  <a:srgbClr val="002776"/>
                </a:solidFill>
              </a:rPr>
              <a:t>Rozhodnut</a:t>
            </a:r>
            <a:r>
              <a:rPr lang="cs-CZ" sz="1200" dirty="0" smtClean="0">
                <a:solidFill>
                  <a:srgbClr val="002776"/>
                </a:solidFill>
              </a:rPr>
              <a:t>í</a:t>
            </a:r>
          </a:p>
        </p:txBody>
      </p:sp>
    </p:spTree>
    <p:extLst>
      <p:ext uri="{BB962C8B-B14F-4D97-AF65-F5344CB8AC3E}">
        <p14:creationId xmlns:p14="http://schemas.microsoft.com/office/powerpoint/2010/main" val="21168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Kontroly ze strany státních institucí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730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Kontroly ze strany státních institucí</a:t>
            </a:r>
            <a:br>
              <a:rPr lang="cs-CZ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187451"/>
            <a:ext cx="8529638" cy="287655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cs-CZ" sz="1600" dirty="0" smtClean="0"/>
              <a:t>Nejpozději po uplynutí 3 let od vydání Rozhodnutí o udělení investiční pobídky provede MPO a Ministerstvo financí (MF) kontrolu splnění všeobecných podmínek</a:t>
            </a:r>
          </a:p>
          <a:p>
            <a:pPr>
              <a:spcBef>
                <a:spcPts val="400"/>
              </a:spcBef>
            </a:pPr>
            <a:r>
              <a:rPr lang="cs-CZ" sz="1600" dirty="0" smtClean="0"/>
              <a:t>Po uplynutí 5 let od dokončení investiční akce provádí MPO a MF kontrolu zachování investice </a:t>
            </a:r>
          </a:p>
          <a:p>
            <a:pPr>
              <a:spcBef>
                <a:spcPts val="400"/>
              </a:spcBef>
            </a:pPr>
            <a:r>
              <a:rPr lang="cs-CZ" sz="1600" dirty="0" smtClean="0"/>
              <a:t>Po 5 letech od prvního čerpání investiční pobídky provádí kontrolu zachování počtu nově vytvořených pracovních míst Úřad práce ČR</a:t>
            </a:r>
          </a:p>
          <a:p>
            <a:pPr>
              <a:spcBef>
                <a:spcPts val="400"/>
              </a:spcBef>
            </a:pPr>
            <a:r>
              <a:rPr lang="cs-CZ" sz="1600" dirty="0" smtClean="0"/>
              <a:t>MF provádí kontrolu dodržování všeobecných podmínek v roce následujícím po uplynutí posledního období kdy mohla být čerpána sleva na dani</a:t>
            </a:r>
          </a:p>
          <a:p>
            <a:pPr>
              <a:spcBef>
                <a:spcPts val="400"/>
              </a:spcBef>
            </a:pPr>
            <a:r>
              <a:rPr lang="cs-CZ" sz="1600" dirty="0" smtClean="0"/>
              <a:t>MPO provádí kontrolu zachování investice i po 8 letech ode dne vydání Rozhodnutí, pokud je sleva na dani stále uplatňována</a:t>
            </a:r>
          </a:p>
          <a:p>
            <a:pPr>
              <a:spcBef>
                <a:spcPts val="400"/>
              </a:spcBef>
            </a:pPr>
            <a:r>
              <a:rPr lang="cs-CZ" sz="1600" dirty="0" smtClean="0"/>
              <a:t>MPO také provádí kontrolu zachování investice (hmotného majetku nebo pracovních míst) dle lhůty stanovené na základě písemné dohody o poskytnutí hmotné podpory na rekvalifikaci, pracovní místa nebo hmotný majetek</a:t>
            </a:r>
            <a:endParaRPr lang="cs-CZ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71475" y="5071384"/>
            <a:ext cx="8520113" cy="0"/>
          </a:xfrm>
          <a:prstGeom prst="lin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927782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80504" y="4992971"/>
            <a:ext cx="158070" cy="15682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554143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806865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433226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312309" y="4992971"/>
            <a:ext cx="158070" cy="15682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565031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938670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191392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817749" y="4992971"/>
            <a:ext cx="158070" cy="15682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059587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685948" y="4992971"/>
            <a:ext cx="158070" cy="156826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cs-CZ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50676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477037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82481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200" b="1" dirty="0">
                <a:solidFill>
                  <a:schemeClr val="tx1"/>
                </a:solidFill>
              </a:rPr>
              <a:t>6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608842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200" b="1" dirty="0">
                <a:solidFill>
                  <a:schemeClr val="tx1"/>
                </a:solidFill>
              </a:rPr>
              <a:t>7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235203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03398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29759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200" b="1" dirty="0">
                <a:solidFill>
                  <a:schemeClr val="tx1"/>
                </a:solidFill>
              </a:rPr>
              <a:t>4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61564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87925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114286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740643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56120" y="4761513"/>
            <a:ext cx="312282" cy="2314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  <a:endParaRPr kumimoji="0" lang="cs-CZ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82397" y="5341403"/>
            <a:ext cx="1559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MPO a MF všeobecné </a:t>
            </a:r>
            <a:r>
              <a:rPr lang="cs-CZ" sz="1200" dirty="0" smtClean="0">
                <a:solidFill>
                  <a:schemeClr val="tx1"/>
                </a:solidFill>
              </a:rPr>
              <a:t>a zvláštní </a:t>
            </a:r>
            <a:r>
              <a:rPr lang="cs-CZ" sz="1200" dirty="0">
                <a:solidFill>
                  <a:schemeClr val="tx1"/>
                </a:solidFill>
              </a:rPr>
              <a:t>podmínky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12491" y="5326773"/>
            <a:ext cx="1561356" cy="4420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MPO a MF zachování investice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15277" y="5326773"/>
            <a:ext cx="176301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MF dodržení všeobecných podmínek po posledním možném roce čerpání </a:t>
            </a:r>
            <a:r>
              <a:rPr lang="cs-CZ" sz="1200" dirty="0" smtClean="0">
                <a:solidFill>
                  <a:schemeClr val="tx1"/>
                </a:solidFill>
              </a:rPr>
              <a:t/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(max</a:t>
            </a:r>
            <a:r>
              <a:rPr lang="cs-CZ" sz="1200" dirty="0">
                <a:solidFill>
                  <a:schemeClr val="tx1"/>
                </a:solidFill>
              </a:rPr>
              <a:t>. </a:t>
            </a:r>
            <a:r>
              <a:rPr lang="cs-CZ" sz="1200" dirty="0" smtClean="0">
                <a:solidFill>
                  <a:schemeClr val="tx1"/>
                </a:solidFill>
              </a:rPr>
              <a:t>po 10 </a:t>
            </a:r>
            <a:r>
              <a:rPr lang="cs-CZ" sz="1200" dirty="0">
                <a:solidFill>
                  <a:schemeClr val="tx1"/>
                </a:solidFill>
              </a:rPr>
              <a:t>letech)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71474" y="4761512"/>
            <a:ext cx="479201" cy="3098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Rok</a:t>
            </a:r>
          </a:p>
        </p:txBody>
      </p:sp>
      <p:cxnSp>
        <p:nvCxnSpPr>
          <p:cNvPr id="43" name="Straight Connector 42"/>
          <p:cNvCxnSpPr>
            <a:stCxn id="38" idx="0"/>
            <a:endCxn id="12" idx="4"/>
          </p:cNvCxnSpPr>
          <p:nvPr/>
        </p:nvCxnSpPr>
        <p:spPr bwMode="auto">
          <a:xfrm flipH="1" flipV="1">
            <a:off x="2259539" y="5149797"/>
            <a:ext cx="2680" cy="19160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9" idx="0"/>
            <a:endCxn id="19" idx="4"/>
          </p:cNvCxnSpPr>
          <p:nvPr/>
        </p:nvCxnSpPr>
        <p:spPr bwMode="auto">
          <a:xfrm flipH="1" flipV="1">
            <a:off x="5391344" y="5149797"/>
            <a:ext cx="1825" cy="17697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40" idx="0"/>
            <a:endCxn id="23" idx="4"/>
          </p:cNvCxnSpPr>
          <p:nvPr/>
        </p:nvCxnSpPr>
        <p:spPr bwMode="auto">
          <a:xfrm flipV="1">
            <a:off x="7896784" y="5149797"/>
            <a:ext cx="0" cy="17697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85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mtClean="0"/>
              <a:t>Kontroly ze strany státních institucí</a:t>
            </a:r>
            <a:br>
              <a:rPr lang="cs-CZ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Všeobecné podmínky:</a:t>
            </a:r>
          </a:p>
          <a:p>
            <a:pPr lvl="1"/>
            <a:r>
              <a:rPr lang="cs-CZ" dirty="0" smtClean="0"/>
              <a:t>Nesplnění podmínek:</a:t>
            </a:r>
          </a:p>
          <a:p>
            <a:pPr lvl="2"/>
            <a:r>
              <a:rPr lang="cs-CZ" dirty="0" smtClean="0"/>
              <a:t>Nelze čerpat investiční pobídku, zároveň však společnosti nevznikají žádné sankce v souvislosti s odstoupením od udělené pobídky</a:t>
            </a:r>
          </a:p>
          <a:p>
            <a:pPr lvl="1"/>
            <a:r>
              <a:rPr lang="cs-CZ" dirty="0" smtClean="0"/>
              <a:t>Porušení podmínek v průběhu čerpání:</a:t>
            </a:r>
          </a:p>
          <a:p>
            <a:pPr lvl="2"/>
            <a:r>
              <a:rPr lang="cs-CZ" dirty="0" smtClean="0"/>
              <a:t>Společnost ztrácí nárok na část nebo na veškeré již čerpané investiční pobídky, zároveň společnosti vznikají sankce v souvislosti s neoprávněným čerpáním investiční pobídky</a:t>
            </a:r>
          </a:p>
          <a:p>
            <a:r>
              <a:rPr lang="cs-CZ" dirty="0" smtClean="0"/>
              <a:t>Porušení zvláštních podmínek:</a:t>
            </a:r>
          </a:p>
          <a:p>
            <a:pPr lvl="1"/>
            <a:r>
              <a:rPr lang="cs-CZ" dirty="0" smtClean="0"/>
              <a:t>Uplatnění v nejvyšší možné míře: odpisů, opravných položek, ztrát</a:t>
            </a:r>
          </a:p>
          <a:p>
            <a:pPr lvl="2"/>
            <a:r>
              <a:rPr lang="cs-CZ" dirty="0" smtClean="0"/>
              <a:t>Porušení vede ke </a:t>
            </a:r>
            <a:r>
              <a:rPr lang="cs-CZ" b="1" dirty="0" smtClean="0">
                <a:solidFill>
                  <a:schemeClr val="accent2"/>
                </a:solidFill>
              </a:rPr>
              <a:t>snížení slevy na dani </a:t>
            </a:r>
            <a:r>
              <a:rPr lang="cs-CZ" dirty="0" smtClean="0"/>
              <a:t>v daném zdaňovacím období</a:t>
            </a:r>
          </a:p>
          <a:p>
            <a:pPr lvl="1"/>
            <a:r>
              <a:rPr lang="cs-CZ" dirty="0" smtClean="0"/>
              <a:t>Ostatních zvláštních podmínek (např. operace s podnikem, převod majetku)</a:t>
            </a:r>
          </a:p>
          <a:p>
            <a:pPr lvl="2"/>
            <a:r>
              <a:rPr lang="cs-CZ" dirty="0" smtClean="0"/>
              <a:t>Porušení těchto podmínek vede k </a:t>
            </a:r>
            <a:r>
              <a:rPr lang="cs-CZ" b="1" dirty="0" smtClean="0">
                <a:solidFill>
                  <a:schemeClr val="accent2"/>
                </a:solidFill>
              </a:rPr>
              <a:t>odebrání investičních pobídek a penalizaci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1039718" y="5170622"/>
            <a:ext cx="382555" cy="242316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</a:pPr>
            <a:endParaRPr lang="cs-CZ" sz="1400" dirty="0" err="1" smtClean="0">
              <a:solidFill>
                <a:srgbClr val="002776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1039718" y="4362625"/>
            <a:ext cx="382555" cy="242316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</a:pPr>
            <a:endParaRPr lang="cs-CZ" sz="1400" dirty="0" err="1" smtClean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Kombinace podpor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9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Kombinace podpor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být příjemcem několika investičních pobídek souběžně, avšak čerpat je lze jen postupně</a:t>
            </a:r>
          </a:p>
          <a:p>
            <a:r>
              <a:rPr lang="cs-CZ" dirty="0" smtClean="0"/>
              <a:t>Lze kombinovat odečet na výzkum a vývoj („VaV“) a investiční pobídky, ale pouze na nepodpořený majetek:</a:t>
            </a:r>
          </a:p>
          <a:p>
            <a:pPr lvl="1"/>
            <a:r>
              <a:rPr lang="cs-CZ" dirty="0" smtClean="0"/>
              <a:t>Lze čerpat odpočet na VaV na investiční majetek, avšak pouze před zahájením čerpání investičních pobídek</a:t>
            </a:r>
          </a:p>
          <a:p>
            <a:r>
              <a:rPr lang="cs-CZ" dirty="0" smtClean="0"/>
              <a:t>Lze kombinovat investiční pobídky a granty, avšak:</a:t>
            </a:r>
          </a:p>
          <a:p>
            <a:pPr lvl="1"/>
            <a:r>
              <a:rPr lang="cs-CZ" dirty="0" smtClean="0"/>
              <a:t>Každý majetek může být podpořen pouze jednou </a:t>
            </a:r>
          </a:p>
          <a:p>
            <a:pPr lvl="1"/>
            <a:r>
              <a:rPr lang="cs-CZ" dirty="0" smtClean="0"/>
              <a:t>Je třeba věnovat zvýšenou pozornost kalkulaci způsobilých nákladů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en-GB" dirty="0" smtClean="0"/>
              <a:t>Investiční pobídky</a:t>
            </a:r>
            <a:endParaRPr lang="cs-CZ" altLang="en-GB" dirty="0"/>
          </a:p>
        </p:txBody>
      </p:sp>
    </p:spTree>
    <p:extLst>
      <p:ext uri="{BB962C8B-B14F-4D97-AF65-F5344CB8AC3E}">
        <p14:creationId xmlns:p14="http://schemas.microsoft.com/office/powerpoint/2010/main" val="6185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Daňové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30576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plánování pro společnosti s investičními pobídkami existuje: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Rádi s Vámi možnosti daňové optimalizace prodiskutujeme!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29817" y="1517403"/>
            <a:ext cx="2404057" cy="2403801"/>
            <a:chOff x="5988649" y="1407381"/>
            <a:chExt cx="2404057" cy="2403801"/>
          </a:xfrm>
        </p:grpSpPr>
        <p:sp>
          <p:nvSpPr>
            <p:cNvPr id="21" name="Oval 20"/>
            <p:cNvSpPr/>
            <p:nvPr/>
          </p:nvSpPr>
          <p:spPr>
            <a:xfrm>
              <a:off x="5988649" y="1407381"/>
              <a:ext cx="2404057" cy="2403801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Oval 5"/>
            <p:cNvSpPr/>
            <p:nvPr/>
          </p:nvSpPr>
          <p:spPr>
            <a:xfrm>
              <a:off x="6332325" y="1750846"/>
              <a:ext cx="1716705" cy="1716872"/>
            </a:xfrm>
            <a:prstGeom prst="rect">
              <a:avLst/>
            </a:prstGeom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accent2"/>
                  </a:solidFill>
                </a:rPr>
                <a:t>S2 lze minimalizovat</a:t>
              </a:r>
              <a:endParaRPr lang="cs-CZ" sz="1800" b="1" kern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68421" y="1517403"/>
            <a:ext cx="2404057" cy="2403801"/>
            <a:chOff x="3327253" y="1407381"/>
            <a:chExt cx="2404057" cy="2403801"/>
          </a:xfrm>
        </p:grpSpPr>
        <p:sp>
          <p:nvSpPr>
            <p:cNvPr id="19" name="Oval 18"/>
            <p:cNvSpPr/>
            <p:nvPr/>
          </p:nvSpPr>
          <p:spPr>
            <a:xfrm>
              <a:off x="3327253" y="1407381"/>
              <a:ext cx="2404057" cy="2403801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Oval 8"/>
            <p:cNvSpPr/>
            <p:nvPr/>
          </p:nvSpPr>
          <p:spPr>
            <a:xfrm>
              <a:off x="3670929" y="1750846"/>
              <a:ext cx="1716705" cy="1716872"/>
            </a:xfrm>
            <a:prstGeom prst="rect">
              <a:avLst/>
            </a:prstGeom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accent3"/>
                  </a:solidFill>
                </a:rPr>
                <a:t>Základ daně lze akcelerovat</a:t>
              </a:r>
              <a:endParaRPr lang="cs-CZ" sz="1800" b="1" kern="12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7025" y="1517403"/>
            <a:ext cx="2404057" cy="2403801"/>
            <a:chOff x="665857" y="1407381"/>
            <a:chExt cx="2404057" cy="2403801"/>
          </a:xfrm>
        </p:grpSpPr>
        <p:sp>
          <p:nvSpPr>
            <p:cNvPr id="17" name="Oval 16"/>
            <p:cNvSpPr/>
            <p:nvPr/>
          </p:nvSpPr>
          <p:spPr>
            <a:xfrm>
              <a:off x="665857" y="1407381"/>
              <a:ext cx="2404057" cy="240380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11"/>
            <p:cNvSpPr/>
            <p:nvPr/>
          </p:nvSpPr>
          <p:spPr>
            <a:xfrm>
              <a:off x="1009533" y="1750846"/>
              <a:ext cx="1716705" cy="1716872"/>
            </a:xfrm>
            <a:prstGeom prst="rect">
              <a:avLst/>
            </a:prstGeom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accent5"/>
                  </a:solidFill>
                </a:rPr>
                <a:t>Pobídky nemusí vždy skončit po 10 letech</a:t>
              </a:r>
              <a:endParaRPr lang="cs-CZ" sz="1800" b="1" kern="12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821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A1DE"/>
                </a:solidFill>
              </a:rPr>
              <a:t>Marek Romancov</a:t>
            </a:r>
            <a:endParaRPr lang="cs-CZ" sz="1400" dirty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C8A2E"/>
                </a:solidFill>
              </a:rPr>
              <a:t>Tel.: +420 246 042 889</a:t>
            </a:r>
          </a:p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C8A2E"/>
                </a:solidFill>
              </a:rPr>
              <a:t>E-mail: mromancov@deloitteCE.com</a:t>
            </a:r>
          </a:p>
          <a:p>
            <a:pPr marL="179070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A1DE"/>
              </a:solidFill>
            </a:endParaRPr>
          </a:p>
          <a:p>
            <a:pPr marL="1790700" indent="0">
              <a:spcBef>
                <a:spcPts val="0"/>
              </a:spcBef>
              <a:buNone/>
            </a:pPr>
            <a:endParaRPr lang="cs-CZ" b="1" dirty="0">
              <a:solidFill>
                <a:srgbClr val="00A1DE"/>
              </a:solidFill>
            </a:endParaRPr>
          </a:p>
          <a:p>
            <a:pPr marL="179070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A1DE"/>
              </a:solidFill>
            </a:endParaRPr>
          </a:p>
          <a:p>
            <a:pPr marL="1790700" indent="0">
              <a:spcBef>
                <a:spcPts val="0"/>
              </a:spcBef>
              <a:buNone/>
            </a:pPr>
            <a:endParaRPr lang="cs-CZ" b="1" dirty="0">
              <a:solidFill>
                <a:srgbClr val="00A1DE"/>
              </a:solidFill>
            </a:endParaRPr>
          </a:p>
          <a:p>
            <a:pPr marL="1790700" indent="0" defTabSz="1017262">
              <a:spcBef>
                <a:spcPts val="0"/>
              </a:spcBef>
              <a:buNone/>
            </a:pPr>
            <a:r>
              <a:rPr lang="en-GB" sz="1400" b="1" dirty="0" smtClean="0">
                <a:solidFill>
                  <a:srgbClr val="00A1DE"/>
                </a:solidFill>
              </a:rPr>
              <a:t>Daniela </a:t>
            </a:r>
            <a:r>
              <a:rPr lang="en-GB" sz="1400" b="1" dirty="0">
                <a:solidFill>
                  <a:srgbClr val="00A1DE"/>
                </a:solidFill>
              </a:rPr>
              <a:t>Fotrová</a:t>
            </a:r>
          </a:p>
          <a:p>
            <a:pPr marL="1790700" indent="0" defTabSz="1017262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C8A2E"/>
                </a:solidFill>
              </a:rPr>
              <a:t>Tel.</a:t>
            </a:r>
            <a:r>
              <a:rPr lang="en-GB" sz="1400" b="1" dirty="0">
                <a:solidFill>
                  <a:srgbClr val="3C8A2E"/>
                </a:solidFill>
              </a:rPr>
              <a:t>: +420 246 042 921</a:t>
            </a:r>
          </a:p>
          <a:p>
            <a:pPr marL="1790700" indent="0" defTabSz="1017262">
              <a:spcBef>
                <a:spcPts val="0"/>
              </a:spcBef>
              <a:buNone/>
            </a:pPr>
            <a:r>
              <a:rPr lang="en-GB" sz="1400" b="1" dirty="0" smtClean="0">
                <a:solidFill>
                  <a:srgbClr val="3C8A2E"/>
                </a:solidFill>
              </a:rPr>
              <a:t>E-mail</a:t>
            </a:r>
            <a:r>
              <a:rPr lang="en-GB" sz="1400" b="1" dirty="0">
                <a:solidFill>
                  <a:srgbClr val="3C8A2E"/>
                </a:solidFill>
              </a:rPr>
              <a:t>: dfotrova@deloitteCE.com</a:t>
            </a:r>
          </a:p>
          <a:p>
            <a:pPr marL="1790700" lv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endParaRPr lang="cs-CZ" b="1" dirty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endParaRPr lang="cs-CZ" b="1" dirty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00A1DE"/>
                </a:solidFill>
              </a:rPr>
              <a:t>Jana </a:t>
            </a:r>
            <a:r>
              <a:rPr lang="cs-CZ" sz="1400" b="1" dirty="0">
                <a:solidFill>
                  <a:srgbClr val="00A1DE"/>
                </a:solidFill>
              </a:rPr>
              <a:t>Zelinková</a:t>
            </a:r>
            <a:endParaRPr lang="cs-CZ" sz="1400" dirty="0">
              <a:solidFill>
                <a:srgbClr val="00A1DE"/>
              </a:solidFill>
            </a:endParaRPr>
          </a:p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C8A2E"/>
                </a:solidFill>
              </a:rPr>
              <a:t>Tel.: +420 246 042 494</a:t>
            </a:r>
          </a:p>
          <a:p>
            <a:pPr marL="1790700" lv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C8A2E"/>
                </a:solidFill>
              </a:rPr>
              <a:t>E-mail: jzelinkova@deloitteCE.com</a:t>
            </a:r>
          </a:p>
          <a:p>
            <a:pPr marL="1790700" lvl="0" indent="0">
              <a:spcBef>
                <a:spcPts val="0"/>
              </a:spcBef>
              <a:buNone/>
            </a:pPr>
            <a:endParaRPr lang="cs-CZ" b="1" dirty="0">
              <a:solidFill>
                <a:srgbClr val="3C8A2E"/>
              </a:solidFill>
            </a:endParaRPr>
          </a:p>
          <a:p>
            <a:pPr>
              <a:spcBef>
                <a:spcPts val="0"/>
              </a:spcBef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 dirty="0"/>
          </a:p>
        </p:txBody>
      </p:sp>
      <p:pic>
        <p:nvPicPr>
          <p:cNvPr id="5" name="Picture 2" descr="O:\Internal\ClientsAndMarkets\Proposal_Templates\Photos\Deloitte Prague\New_Brand_photos\TAX\Romancov_Marek\Romancov Marek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3558"/>
            <a:ext cx="1874520" cy="112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4156"/>
            <a:ext cx="1875600" cy="110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\\CZPRG0007\Office\Internal\ClientsAndMarkets\Templaty\Proposal_Templates\Photos\New_Brand_photos\TAX\Zelinkova_jana\Zelinkova_Jana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368"/>
            <a:ext cx="1874520" cy="113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60363" y="5105399"/>
            <a:ext cx="4608512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>
            <a:spAutoFit/>
          </a:bodyPr>
          <a:lstStyle/>
          <a:p>
            <a:pPr>
              <a:buClr>
                <a:srgbClr val="000066"/>
              </a:buClr>
            </a:pPr>
            <a:r>
              <a:rPr lang="cs-CZ" sz="1000" dirty="0" smtClean="0">
                <a:solidFill>
                  <a:srgbClr val="002776"/>
                </a:solidFill>
              </a:rPr>
              <a:t>Deloitte označuje jednu či více společností Deloitte Touche Tohmatsu Limited, britské privátní společnosti s ručením omezeným zárukou, a jejích členských firem. Každá z těchto firem představuje samostatný a nezávislý právní subjekt. Podrobný popis právní struktury společnosti Deloitte Touche Tohmatsu Limited a jejích členských firem je uveden na adrese www.deloitte.com/cz/</a:t>
            </a:r>
            <a:r>
              <a:rPr lang="cs-CZ" sz="1000" dirty="0" err="1" smtClean="0">
                <a:solidFill>
                  <a:srgbClr val="002776"/>
                </a:solidFill>
              </a:rPr>
              <a:t>onas</a:t>
            </a:r>
            <a:r>
              <a:rPr lang="cs-CZ" sz="1000" dirty="0" smtClean="0">
                <a:solidFill>
                  <a:srgbClr val="002776"/>
                </a:solidFill>
              </a:rPr>
              <a:t>.</a:t>
            </a:r>
          </a:p>
          <a:p>
            <a:pPr>
              <a:buClr>
                <a:srgbClr val="000066"/>
              </a:buClr>
            </a:pPr>
            <a:endParaRPr lang="cs-CZ" sz="1000" dirty="0" smtClean="0">
              <a:solidFill>
                <a:srgbClr val="002776"/>
              </a:solidFill>
            </a:endParaRPr>
          </a:p>
          <a:p>
            <a:pPr>
              <a:buClr>
                <a:srgbClr val="000066"/>
              </a:buClr>
            </a:pPr>
            <a:r>
              <a:rPr lang="cs-CZ" sz="1000" dirty="0" smtClean="0">
                <a:solidFill>
                  <a:srgbClr val="002776"/>
                </a:solidFill>
              </a:rPr>
              <a:t>© 2013 Deloitte Česká republika</a:t>
            </a:r>
          </a:p>
          <a:p>
            <a:endParaRPr lang="cs-CZ" sz="1000" dirty="0">
              <a:solidFill>
                <a:srgbClr val="002776"/>
              </a:solidFill>
            </a:endParaRPr>
          </a:p>
          <a:p>
            <a:pPr>
              <a:spcBef>
                <a:spcPct val="50000"/>
              </a:spcBef>
              <a:buClr>
                <a:srgbClr val="000066"/>
              </a:buClr>
            </a:pPr>
            <a:endParaRPr lang="cs-CZ" sz="1000" dirty="0">
              <a:solidFill>
                <a:srgbClr val="002776"/>
              </a:solidFill>
            </a:endParaRPr>
          </a:p>
        </p:txBody>
      </p:sp>
      <p:pic>
        <p:nvPicPr>
          <p:cNvPr id="4" name="Picture 19" descr="DEL_PRI_RGB"/>
          <p:cNvPicPr>
            <a:picLocks noChangeAspect="1" noChangeArrowheads="1"/>
          </p:cNvPicPr>
          <p:nvPr/>
        </p:nvPicPr>
        <p:blipFill>
          <a:blip r:embed="rId2" cstate="print"/>
          <a:srcRect l="11237" t="27428" r="9845" b="25551"/>
          <a:stretch>
            <a:fillRect/>
          </a:stretch>
        </p:blipFill>
        <p:spPr bwMode="auto">
          <a:xfrm>
            <a:off x="322263" y="3981832"/>
            <a:ext cx="37957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GB" smtClean="0"/>
              <a:t>Investiční pobídky</a:t>
            </a: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1181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482264"/>
              </p:ext>
            </p:extLst>
          </p:nvPr>
        </p:nvGraphicFramePr>
        <p:xfrm>
          <a:off x="358776" y="1156971"/>
          <a:ext cx="8529638" cy="4123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GB" dirty="0" smtClean="0">
                <a:solidFill>
                  <a:srgbClr val="002776"/>
                </a:solidFill>
              </a:rPr>
              <a:t>Investiční pobídky</a:t>
            </a:r>
            <a:endParaRPr lang="cs-CZ" dirty="0">
              <a:solidFill>
                <a:srgbClr val="00277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6424" y="5299474"/>
            <a:ext cx="8529638" cy="599040"/>
            <a:chOff x="0" y="2117449"/>
            <a:chExt cx="8529638" cy="599040"/>
          </a:xfrm>
        </p:grpSpPr>
        <p:sp>
          <p:nvSpPr>
            <p:cNvPr id="7" name="Rounded Rectangle 6"/>
            <p:cNvSpPr/>
            <p:nvPr/>
          </p:nvSpPr>
          <p:spPr>
            <a:xfrm>
              <a:off x="0" y="2117449"/>
              <a:ext cx="8529638" cy="599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9243" y="2146692"/>
              <a:ext cx="8471152" cy="540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/>
              <a:r>
                <a:rPr lang="cs-CZ" sz="1800" b="1" dirty="0"/>
                <a:t>Kontakty</a:t>
              </a:r>
              <a:endParaRPr lang="en-US" sz="1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292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Zachování investice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3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Zachování investice – Odstoupení od pobídky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§ 5 odst. 6 zákona o investičních pobídkách („ZIP“) je možné od investiční pobídky odstoupit ve kterékoli fázi, dokud společnost dosud investiční pobídku nečerpala: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„Na žádost zájemce ministerstvo rozhodnutí o příslibu („Rozhodnutí“) pro tohoto zájemce zruší, pokud příjemce nezačal investiční pobídku dosud čerpat.“</a:t>
            </a:r>
          </a:p>
          <a:p>
            <a:r>
              <a:rPr lang="cs-CZ" dirty="0" smtClean="0"/>
              <a:t>Pokud společnost čerpala jakoukoli pobídku, (i např. hmotnou podporu na pracovní místa), není již možné odstoupit</a:t>
            </a:r>
          </a:p>
          <a:p>
            <a:r>
              <a:rPr lang="cs-CZ" dirty="0" smtClean="0"/>
              <a:t>Je nutné zachovat investici po dobu uplatňování investiční pobídky nebo po dobu nejméně </a:t>
            </a:r>
            <a:r>
              <a:rPr lang="cs-CZ" dirty="0" smtClean="0">
                <a:solidFill>
                  <a:schemeClr val="tx1"/>
                </a:solidFill>
              </a:rPr>
              <a:t>5 let </a:t>
            </a:r>
            <a:r>
              <a:rPr lang="cs-CZ" b="1" dirty="0" smtClean="0">
                <a:solidFill>
                  <a:schemeClr val="tx1"/>
                </a:solidFill>
              </a:rPr>
              <a:t>od dokončení investiční akce</a:t>
            </a:r>
          </a:p>
          <a:p>
            <a:r>
              <a:rPr lang="cs-CZ" dirty="0" smtClean="0"/>
              <a:t>Možnosti:</a:t>
            </a:r>
          </a:p>
          <a:p>
            <a:pPr lvl="1"/>
            <a:r>
              <a:rPr lang="cs-CZ" dirty="0" smtClean="0"/>
              <a:t>Oznámit na Ministerstvo průmyslu a obchodu („MPO“) dokončení investiční akce = od data ukončení začne běžet 5ti letá lhůta</a:t>
            </a:r>
          </a:p>
          <a:p>
            <a:pPr lvl="1"/>
            <a:r>
              <a:rPr lang="cs-CZ" dirty="0" smtClean="0"/>
              <a:t>Neoznámit na MPO dokončení investiční akce = předpokládá se, že investiční akce byla dokončena 5 let od obdržení Rozhodnutí a od této doby začne běžet 5ti letá lhůta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en-GB" dirty="0" smtClean="0"/>
              <a:t>Investiční pobídky</a:t>
            </a:r>
            <a:endParaRPr lang="cs-CZ" altLang="en-GB" dirty="0"/>
          </a:p>
        </p:txBody>
      </p:sp>
    </p:spTree>
    <p:extLst>
      <p:ext uri="{BB962C8B-B14F-4D97-AF65-F5344CB8AC3E}">
        <p14:creationId xmlns:p14="http://schemas.microsoft.com/office/powerpoint/2010/main" val="39210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Zvláštní podmínky pro možnost uplatnění slevy na dani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Nejvýznamnější zvláštní podmínky dle §35a odst. 2 zákona o daních z příjmů („ZDP“)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využije v max. možné míře ustanovení zákona o daních z příjmů ke snížení základu daně prostřednictvím: </a:t>
            </a:r>
          </a:p>
          <a:p>
            <a:pPr lvl="1"/>
            <a:r>
              <a:rPr lang="cs-CZ" dirty="0" smtClean="0"/>
              <a:t>Daňových odpisů</a:t>
            </a:r>
          </a:p>
          <a:p>
            <a:pPr lvl="1">
              <a:spcBef>
                <a:spcPts val="1000"/>
              </a:spcBef>
            </a:pPr>
            <a:r>
              <a:rPr lang="cs-CZ" dirty="0" smtClean="0"/>
              <a:t>Opravných položek k pohledávkám</a:t>
            </a:r>
          </a:p>
          <a:p>
            <a:pPr lvl="1">
              <a:spcBef>
                <a:spcPts val="1000"/>
              </a:spcBef>
            </a:pPr>
            <a:r>
              <a:rPr lang="cs-CZ" dirty="0" smtClean="0"/>
              <a:t>Uplatněním odčitatelných položek – daňové ztráty, výdaje na výzkum a vývoj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 smtClean="0"/>
              <a:t>	</a:t>
            </a:r>
            <a:r>
              <a:rPr lang="cs-CZ" b="1" dirty="0" smtClean="0"/>
              <a:t>Porušení těchto podmínek vede ke </a:t>
            </a:r>
            <a:r>
              <a:rPr lang="cs-CZ" b="1" dirty="0" smtClean="0">
                <a:solidFill>
                  <a:schemeClr val="accent2"/>
                </a:solidFill>
              </a:rPr>
              <a:t>snížení slevy na dani </a:t>
            </a:r>
            <a:r>
              <a:rPr lang="cs-CZ" b="1" dirty="0" smtClean="0"/>
              <a:t>v daném </a:t>
            </a:r>
            <a:r>
              <a:rPr lang="en-US" b="1" dirty="0" smtClean="0"/>
              <a:t>	</a:t>
            </a:r>
            <a:r>
              <a:rPr lang="cs-CZ" b="1" dirty="0" smtClean="0"/>
              <a:t>zdaňovacím období</a:t>
            </a:r>
          </a:p>
          <a:p>
            <a:pPr>
              <a:spcBef>
                <a:spcPts val="1000"/>
              </a:spcBef>
            </a:pPr>
            <a:r>
              <a:rPr lang="cs-CZ" dirty="0" smtClean="0"/>
              <a:t>Společnost je omezena v operacích s podnikem, např. se nesmí sloučit s jinou společností</a:t>
            </a:r>
          </a:p>
          <a:p>
            <a:pPr>
              <a:spcBef>
                <a:spcPts val="1000"/>
              </a:spcBef>
            </a:pPr>
            <a:r>
              <a:rPr lang="cs-CZ" dirty="0" smtClean="0"/>
              <a:t>Společnost nezvýší svůj základ pro výpočet slevy na dani: </a:t>
            </a:r>
          </a:p>
          <a:p>
            <a:pPr lvl="1">
              <a:spcBef>
                <a:spcPts val="1000"/>
              </a:spcBef>
            </a:pPr>
            <a:r>
              <a:rPr lang="cs-CZ" dirty="0" smtClean="0"/>
              <a:t>obchodními operacemi se spojenými osobami, které neodpovídají běžným obchodním transakcím nebo </a:t>
            </a:r>
          </a:p>
          <a:p>
            <a:pPr lvl="1">
              <a:spcBef>
                <a:spcPts val="1000"/>
              </a:spcBef>
            </a:pPr>
            <a:r>
              <a:rPr lang="cs-CZ" dirty="0" smtClean="0"/>
              <a:t>převodem majetku spojených osob, který povede ke snížení základu daně spojené osoby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 smtClean="0"/>
              <a:t>	</a:t>
            </a:r>
            <a:r>
              <a:rPr lang="cs-CZ" b="1" dirty="0" smtClean="0"/>
              <a:t>Porušení těchto podmínek vede k </a:t>
            </a:r>
            <a:r>
              <a:rPr lang="cs-CZ" b="1" dirty="0" smtClean="0">
                <a:solidFill>
                  <a:schemeClr val="accent2"/>
                </a:solidFill>
              </a:rPr>
              <a:t>odebrání investičních pobídek </a:t>
            </a: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cs-CZ" b="1" dirty="0" smtClean="0">
                <a:solidFill>
                  <a:schemeClr val="accent2"/>
                </a:solidFill>
              </a:rPr>
              <a:t>a penalizaci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630330" y="6144113"/>
            <a:ext cx="489204" cy="242316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</a:pPr>
            <a:endParaRPr lang="cs-CZ" sz="1400" dirty="0" err="1" smtClean="0">
              <a:solidFill>
                <a:srgbClr val="002776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30330" y="3198025"/>
            <a:ext cx="489204" cy="242316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</a:pPr>
            <a:endParaRPr lang="cs-CZ" sz="1400" dirty="0" err="1" smtClean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Daňové odpisy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35a odst. 2 písm. a) ZDP „poplatník uplatní při stanovení základu daně v nejvyšší možné míře všechny daňové odpisy; </a:t>
            </a:r>
            <a:r>
              <a:rPr lang="cs-CZ" b="1" dirty="0" smtClean="0"/>
              <a:t>v období uplatňování slevy nelze odpisování přerušit</a:t>
            </a:r>
          </a:p>
          <a:p>
            <a:r>
              <a:rPr lang="cs-CZ" dirty="0" smtClean="0"/>
              <a:t>Příjemce investiční pobídky </a:t>
            </a:r>
            <a:r>
              <a:rPr lang="cs-CZ" b="1" dirty="0" smtClean="0">
                <a:solidFill>
                  <a:schemeClr val="accent3"/>
                </a:solidFill>
              </a:rPr>
              <a:t>může přerušit daňové </a:t>
            </a:r>
            <a:r>
              <a:rPr lang="cs-CZ" dirty="0" smtClean="0"/>
              <a:t>odepisování jak v období před splněním všeobecných a zvláštních podmínek, tak v období, ve kterém jsou podmínky splněny, ale </a:t>
            </a:r>
            <a:r>
              <a:rPr lang="cs-CZ" b="1" dirty="0" smtClean="0">
                <a:solidFill>
                  <a:schemeClr val="accent3"/>
                </a:solidFill>
              </a:rPr>
              <a:t>slevu na dani nečerpá</a:t>
            </a:r>
          </a:p>
          <a:p>
            <a:r>
              <a:rPr lang="cs-CZ" dirty="0" smtClean="0"/>
              <a:t>Nesplnění ostatních zvláštních podmínek dle § 35a odst. 2 písm. b) až f) ZDP je sankcionováno</a:t>
            </a:r>
            <a:r>
              <a:rPr lang="cs-CZ" b="1" dirty="0" smtClean="0"/>
              <a:t> bez ohledu na to, zda slevu na dani společnost uplatňuje </a:t>
            </a:r>
            <a:r>
              <a:rPr lang="cs-CZ" dirty="0" smtClean="0"/>
              <a:t>či nikoli</a:t>
            </a:r>
          </a:p>
          <a:p>
            <a:r>
              <a:rPr lang="cs-CZ" dirty="0" smtClean="0"/>
              <a:t>Příjemce investiční pobídky je povinen splnit všeobecné podmínky dle ZIP nejpozději do 3 let od obdržení Rozhodnutí </a:t>
            </a:r>
          </a:p>
          <a:p>
            <a:r>
              <a:rPr lang="cs-CZ" dirty="0" smtClean="0"/>
              <a:t>Zvláštní podmínky nejsou časově limitovány. Avšak 10leté období, po které může příjemce uplatnit slevu na dani, začne běžet nejpozději do 3 let od vydání Rozhodnutí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GB" smtClean="0"/>
              <a:t>Investiční pobídky</a:t>
            </a:r>
            <a:endParaRPr lang="en-US" altLang="en-GB" dirty="0"/>
          </a:p>
        </p:txBody>
      </p:sp>
    </p:spTree>
    <p:extLst>
      <p:ext uri="{BB962C8B-B14F-4D97-AF65-F5344CB8AC3E}">
        <p14:creationId xmlns:p14="http://schemas.microsoft.com/office/powerpoint/2010/main" val="332330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Výpočet slevy na dani při rozšíření stávající výroby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mtClean="0"/>
              <a:t>Výpočet slevy na dani při rozšíření stávající výroby</a:t>
            </a:r>
            <a:br>
              <a:rPr lang="cs-CZ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Sleva na dani se vypočte podle vzorce </a:t>
            </a:r>
            <a:r>
              <a:rPr lang="cs-CZ" b="1" dirty="0" smtClean="0"/>
              <a:t>S1-S2</a:t>
            </a:r>
          </a:p>
          <a:p>
            <a:r>
              <a:rPr lang="cs-CZ" b="1" dirty="0" smtClean="0"/>
              <a:t>S1</a:t>
            </a:r>
            <a:r>
              <a:rPr lang="cs-CZ" dirty="0" smtClean="0"/>
              <a:t> je částkou daně vypočtenou v prvním roce čerpání slevy na dani (a v každém následujícím) nejpozději však v roce splnění všeobecných a zvláštních podmínek (max. 3 roky od vydání Rozhodnutí)</a:t>
            </a:r>
          </a:p>
          <a:p>
            <a:r>
              <a:rPr lang="cs-CZ" b="1" dirty="0" smtClean="0"/>
              <a:t>S2</a:t>
            </a:r>
            <a:r>
              <a:rPr lang="cs-CZ" dirty="0" smtClean="0"/>
              <a:t> je částkou daně vypočtenou za jedno ze dvou zdaňovacích období předcházejících roku, ve kterém se sleva na dani uplatní poprvé, a to ta částka, která je </a:t>
            </a:r>
            <a:r>
              <a:rPr lang="cs-CZ" b="1" dirty="0" smtClean="0">
                <a:solidFill>
                  <a:schemeClr val="accent3"/>
                </a:solidFill>
              </a:rPr>
              <a:t>vyšší</a:t>
            </a:r>
          </a:p>
          <a:p>
            <a:r>
              <a:rPr lang="cs-CZ" dirty="0" smtClean="0"/>
              <a:t>Částka S2 je po další období čerpání slevy na dani </a:t>
            </a:r>
            <a:r>
              <a:rPr lang="cs-CZ" b="1" dirty="0" smtClean="0"/>
              <a:t>zakotvena</a:t>
            </a:r>
            <a:r>
              <a:rPr lang="cs-CZ" dirty="0" smtClean="0"/>
              <a:t> jako minimální výše daně, kterou při jejím dosažení bude společnost platit</a:t>
            </a:r>
          </a:p>
          <a:p>
            <a:r>
              <a:rPr lang="cs-CZ" dirty="0" smtClean="0"/>
              <a:t>Daň přesahující částku S2 je možné v průběhu čerpání investiční pobídky uplatnit jako </a:t>
            </a:r>
            <a:r>
              <a:rPr lang="cs-CZ" b="1" dirty="0" smtClean="0"/>
              <a:t>slevu na dani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GB" smtClean="0">
                <a:solidFill>
                  <a:srgbClr val="002776"/>
                </a:solidFill>
              </a:rPr>
              <a:t>Investiční pobídky</a:t>
            </a:r>
            <a:endParaRPr lang="en-US" altLang="en-GB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1334</TotalTime>
  <Words>716</Words>
  <Application>Microsoft Office PowerPoint</Application>
  <PresentationFormat>Předvádění na obrazovce (4:3)</PresentationFormat>
  <Paragraphs>145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blank</vt:lpstr>
      <vt:lpstr> Czech Invest</vt:lpstr>
      <vt:lpstr>Agenda</vt:lpstr>
      <vt:lpstr>Prezentace aplikace PowerPoint</vt:lpstr>
      <vt:lpstr>Zachování investice – Odstoupení od pobídky  </vt:lpstr>
      <vt:lpstr>Prezentace aplikace PowerPoint</vt:lpstr>
      <vt:lpstr>Nejvýznamnější zvláštní podmínky dle §35a odst. 2 zákona o daních z příjmů („ZDP“)</vt:lpstr>
      <vt:lpstr>Daňové odpisy</vt:lpstr>
      <vt:lpstr>Prezentace aplikace PowerPoint</vt:lpstr>
      <vt:lpstr>Výpočet slevy na dani při rozšíření stávající výroby </vt:lpstr>
      <vt:lpstr>Příklad slevy na dani při rozšíření stávající výroby</vt:lpstr>
      <vt:lpstr>Prezentace aplikace PowerPoint</vt:lpstr>
      <vt:lpstr>Kontroly ze strany státních institucí </vt:lpstr>
      <vt:lpstr>Kontroly ze strany státních institucí </vt:lpstr>
      <vt:lpstr>Prezentace aplikace PowerPoint</vt:lpstr>
      <vt:lpstr>Kombinace podpor</vt:lpstr>
      <vt:lpstr>Prezentace aplikace PowerPoint</vt:lpstr>
      <vt:lpstr>Daňové plánování pro společnosti s investičními pobídkami existuje: </vt:lpstr>
      <vt:lpstr>Kontakty</vt:lpstr>
      <vt:lpstr>Prezentace aplikace PowerPoint</vt:lpstr>
    </vt:vector>
  </TitlesOfParts>
  <Company>Deloitte Central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1 – Times New Roman</dc:title>
  <dc:creator>Petra Kozejova</dc:creator>
  <cp:lastModifiedBy>Menclová Petra</cp:lastModifiedBy>
  <cp:revision>84</cp:revision>
  <cp:lastPrinted>2013-12-11T13:22:07Z</cp:lastPrinted>
  <dcterms:created xsi:type="dcterms:W3CDTF">2013-12-04T14:39:34Z</dcterms:created>
  <dcterms:modified xsi:type="dcterms:W3CDTF">2013-12-13T12:18:28Z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