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20"/>
  </p:notesMasterIdLst>
  <p:handoutMasterIdLst>
    <p:handoutMasterId r:id="rId21"/>
  </p:handoutMasterIdLst>
  <p:sldIdLst>
    <p:sldId id="285" r:id="rId3"/>
    <p:sldId id="688" r:id="rId4"/>
    <p:sldId id="689" r:id="rId5"/>
    <p:sldId id="288" r:id="rId6"/>
    <p:sldId id="690" r:id="rId7"/>
    <p:sldId id="697" r:id="rId8"/>
    <p:sldId id="698" r:id="rId9"/>
    <p:sldId id="699" r:id="rId10"/>
    <p:sldId id="700" r:id="rId11"/>
    <p:sldId id="701" r:id="rId12"/>
    <p:sldId id="702" r:id="rId13"/>
    <p:sldId id="703" r:id="rId14"/>
    <p:sldId id="334" r:id="rId15"/>
    <p:sldId id="691" r:id="rId16"/>
    <p:sldId id="695" r:id="rId17"/>
    <p:sldId id="696" r:id="rId18"/>
    <p:sldId id="687" r:id="rId19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EA"/>
    <a:srgbClr val="E30B0B"/>
    <a:srgbClr val="004B8D"/>
    <a:srgbClr val="EC0202"/>
    <a:srgbClr val="B9E0F7"/>
    <a:srgbClr val="FF99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80144" autoAdjust="0"/>
  </p:normalViewPr>
  <p:slideViewPr>
    <p:cSldViewPr snapToGrid="0" snapToObjects="1">
      <p:cViewPr>
        <p:scale>
          <a:sx n="80" d="100"/>
          <a:sy n="80" d="100"/>
        </p:scale>
        <p:origin x="-1086" y="258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1956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898261375046241"/>
          <c:y val="3.1850291969317789E-2"/>
          <c:w val="0.69975029017787116"/>
          <c:h val="0.886198294980569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</c:v>
                </c:pt>
              </c:strCache>
            </c:strRef>
          </c:tx>
          <c:spPr>
            <a:solidFill>
              <a:srgbClr val="004B8D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13B5EA"/>
              </a:solidFill>
            </c:spPr>
          </c:dPt>
          <c:dPt>
            <c:idx val="2"/>
            <c:invertIfNegative val="0"/>
            <c:bubble3D val="0"/>
            <c:spPr>
              <a:solidFill>
                <a:srgbClr val="13B5EA"/>
              </a:solidFill>
            </c:spPr>
          </c:dPt>
          <c:dPt>
            <c:idx val="3"/>
            <c:invertIfNegative val="0"/>
            <c:bubble3D val="0"/>
            <c:spPr>
              <a:solidFill>
                <a:srgbClr val="13B5EA"/>
              </a:solidFill>
            </c:spPr>
          </c:dPt>
          <c:dLbls>
            <c:dLbl>
              <c:idx val="8"/>
              <c:layout>
                <c:manualLayout>
                  <c:x val="-4.5646049359169142E-3"/>
                  <c:y val="-2.0156730679729922E-7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4B8D"/>
                        </a:solidFill>
                        <a:latin typeface="Century Gothic" pitchFamily="34" charset="0"/>
                        <a:cs typeface="Calibri" pitchFamily="34" charset="0"/>
                      </a:defRPr>
                    </a:pPr>
                    <a:r>
                      <a:rPr lang="cs-CZ" sz="1200" dirty="0" smtClean="0">
                        <a:latin typeface="Century Gothic" pitchFamily="34" charset="0"/>
                      </a:rPr>
                      <a:t>78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777478280614813E-3"/>
                  <c:y val="-2.5599047957296757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4B8D"/>
                        </a:solidFill>
                        <a:latin typeface="Century Gothic" pitchFamily="34" charset="0"/>
                        <a:cs typeface="Calibri" pitchFamily="34" charset="0"/>
                      </a:defRPr>
                    </a:pPr>
                    <a:r>
                      <a:rPr lang="cs-CZ" sz="1200" dirty="0" smtClean="0">
                        <a:latin typeface="Century Gothic" pitchFamily="34" charset="0"/>
                      </a:rPr>
                      <a:t>48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Century Gothic" pitchFamily="34" charset="0"/>
                    <a:cs typeface="Calibri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List1!$A$2:$A$15</c:f>
              <c:strCache>
                <c:ptCount val="14"/>
                <c:pt idx="0">
                  <c:v>ICT v podnicích</c:v>
                </c:pt>
                <c:pt idx="1">
                  <c:v>ICT a strategické služby</c:v>
                </c:pt>
                <c:pt idx="2">
                  <c:v>ROZVOJ</c:v>
                </c:pt>
                <c:pt idx="3">
                  <c:v>EKO-ENERGIE</c:v>
                </c:pt>
                <c:pt idx="4">
                  <c:v>INOVACE - Inovační projekt</c:v>
                </c:pt>
                <c:pt idx="5">
                  <c:v>INOVACE - Patent</c:v>
                </c:pt>
                <c:pt idx="6">
                  <c:v>POTENCIÁL</c:v>
                </c:pt>
                <c:pt idx="7">
                  <c:v>PROSPERITA</c:v>
                </c:pt>
                <c:pt idx="8">
                  <c:v>SPOLUPRÁCE - Klastry</c:v>
                </c:pt>
                <c:pt idx="9">
                  <c:v>SPOLUPRÁCE - TP</c:v>
                </c:pt>
                <c:pt idx="10">
                  <c:v>ŠKOLICÍ STŘEDISKA</c:v>
                </c:pt>
                <c:pt idx="11">
                  <c:v>NEMOVITOSTI</c:v>
                </c:pt>
                <c:pt idx="12">
                  <c:v>PORADENSTVÍ</c:v>
                </c:pt>
                <c:pt idx="13">
                  <c:v>MARKETING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 formatCode="#,##0">
                  <c:v>1773</c:v>
                </c:pt>
                <c:pt idx="1">
                  <c:v>678</c:v>
                </c:pt>
                <c:pt idx="2" formatCode="#,##0">
                  <c:v>2649</c:v>
                </c:pt>
                <c:pt idx="3" formatCode="#,##0">
                  <c:v>2177</c:v>
                </c:pt>
                <c:pt idx="4" formatCode="#,##0">
                  <c:v>1504</c:v>
                </c:pt>
                <c:pt idx="5">
                  <c:v>510</c:v>
                </c:pt>
                <c:pt idx="6" formatCode="#,##0">
                  <c:v>1102</c:v>
                </c:pt>
                <c:pt idx="7">
                  <c:v>164</c:v>
                </c:pt>
                <c:pt idx="8">
                  <c:v>78</c:v>
                </c:pt>
                <c:pt idx="9">
                  <c:v>48</c:v>
                </c:pt>
                <c:pt idx="10">
                  <c:v>851</c:v>
                </c:pt>
                <c:pt idx="11" formatCode="#,##0">
                  <c:v>1231</c:v>
                </c:pt>
                <c:pt idx="12">
                  <c:v>755</c:v>
                </c:pt>
                <c:pt idx="13">
                  <c:v>1628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34423168"/>
        <c:axId val="34424704"/>
      </c:barChart>
      <c:catAx>
        <c:axId val="34423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E30B0B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34424704"/>
        <c:crosses val="autoZero"/>
        <c:auto val="1"/>
        <c:lblAlgn val="ctr"/>
        <c:lblOffset val="100"/>
        <c:noMultiLvlLbl val="0"/>
      </c:catAx>
      <c:valAx>
        <c:axId val="34424704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34423168"/>
        <c:crosses val="autoZero"/>
        <c:crossBetween val="between"/>
        <c:majorUnit val="300"/>
      </c:valAx>
      <c:spPr>
        <a:noFill/>
        <a:ln w="25394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cs-CZ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98261375046241"/>
          <c:y val="3.1850291969317789E-2"/>
          <c:w val="0.69975029017787116"/>
          <c:h val="0.886198294980569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mld. Kč</c:v>
                </c:pt>
              </c:strCache>
            </c:strRef>
          </c:tx>
          <c:spPr>
            <a:solidFill>
              <a:srgbClr val="004B8D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13B5EA"/>
              </a:solidFill>
            </c:spPr>
          </c:dPt>
          <c:dPt>
            <c:idx val="4"/>
            <c:invertIfNegative val="0"/>
            <c:bubble3D val="0"/>
            <c:spPr>
              <a:solidFill>
                <a:srgbClr val="13B5EA"/>
              </a:solidFill>
            </c:spPr>
          </c:dPt>
          <c:dPt>
            <c:idx val="6"/>
            <c:invertIfNegative val="0"/>
            <c:bubble3D val="0"/>
            <c:spPr>
              <a:solidFill>
                <a:srgbClr val="13B5EA"/>
              </a:solidFill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4B8D"/>
                        </a:solidFill>
                        <a:latin typeface="Century Gothic" pitchFamily="34" charset="0"/>
                        <a:cs typeface="Calibri" pitchFamily="34" charset="0"/>
                      </a:defRPr>
                    </a:pPr>
                    <a:r>
                      <a:rPr lang="cs-CZ" sz="1200" dirty="0" smtClean="0">
                        <a:latin typeface="Century Gothic" pitchFamily="34" charset="0"/>
                      </a:rPr>
                      <a:t>11</a:t>
                    </a:r>
                    <a:r>
                      <a:rPr lang="cs-CZ" sz="1200" dirty="0">
                        <a:latin typeface="Century Gothic" pitchFamily="34" charset="0"/>
                      </a:rPr>
                      <a:t>3</a:t>
                    </a:r>
                    <a:endParaRPr lang="cs-CZ" sz="1200" dirty="0" smtClean="0">
                      <a:latin typeface="Century Gothic" pitchFamily="34" charset="0"/>
                    </a:endParaRPr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5646049359169142E-3"/>
                  <c:y val="-2.0156730679729922E-7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4B8D"/>
                        </a:solidFill>
                        <a:latin typeface="Century Gothic" pitchFamily="34" charset="0"/>
                        <a:cs typeface="Calibri" pitchFamily="34" charset="0"/>
                      </a:defRPr>
                    </a:pPr>
                    <a:r>
                      <a:rPr lang="cs-CZ" sz="1200" dirty="0" smtClean="0">
                        <a:latin typeface="Century Gothic" pitchFamily="34" charset="0"/>
                      </a:rPr>
                      <a:t>2 478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777478280614813E-3"/>
                  <c:y val="-2.5599047957296757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4B8D"/>
                        </a:solidFill>
                        <a:latin typeface="Century Gothic" pitchFamily="34" charset="0"/>
                        <a:cs typeface="Calibri" pitchFamily="34" charset="0"/>
                      </a:defRPr>
                    </a:pPr>
                    <a:r>
                      <a:rPr lang="cs-CZ" sz="1200" dirty="0" smtClean="0">
                        <a:latin typeface="Century Gothic" pitchFamily="34" charset="0"/>
                      </a:rPr>
                      <a:t>217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4B8D"/>
                        </a:solidFill>
                        <a:latin typeface="Century Gothic" pitchFamily="34" charset="0"/>
                        <a:cs typeface="Calibri" pitchFamily="34" charset="0"/>
                      </a:defRPr>
                    </a:pPr>
                    <a:r>
                      <a:rPr lang="en-US" sz="1200" dirty="0" smtClean="0">
                        <a:latin typeface="Century Gothic" pitchFamily="34" charset="0"/>
                      </a:rPr>
                      <a:t>23</a:t>
                    </a:r>
                    <a:r>
                      <a:rPr lang="cs-CZ" sz="1200" dirty="0" smtClean="0">
                        <a:latin typeface="Century Gothic" pitchFamily="34" charset="0"/>
                      </a:rPr>
                      <a:t>1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880233605485663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004B8D"/>
                        </a:solidFill>
                        <a:latin typeface="Century Gothic" pitchFamily="34" charset="0"/>
                        <a:cs typeface="Calibri" pitchFamily="34" charset="0"/>
                      </a:defRPr>
                    </a:pPr>
                    <a:r>
                      <a:rPr lang="en-US" sz="1200" dirty="0">
                        <a:latin typeface="Century Gothic" pitchFamily="34" charset="0"/>
                      </a:rPr>
                      <a:t>1 </a:t>
                    </a:r>
                    <a:r>
                      <a:rPr lang="cs-CZ" sz="1200" dirty="0" smtClean="0">
                        <a:latin typeface="Century Gothic" pitchFamily="34" charset="0"/>
                      </a:rPr>
                      <a:t>328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Century Gothic" pitchFamily="34" charset="0"/>
                    <a:cs typeface="Calibri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List1!$A$2:$A$15</c:f>
              <c:strCache>
                <c:ptCount val="14"/>
                <c:pt idx="0">
                  <c:v>ICT v podnicích</c:v>
                </c:pt>
                <c:pt idx="1">
                  <c:v>ICT a strategické služby</c:v>
                </c:pt>
                <c:pt idx="2">
                  <c:v>ROZVOJ</c:v>
                </c:pt>
                <c:pt idx="3">
                  <c:v>EKO-ENERGIE</c:v>
                </c:pt>
                <c:pt idx="4">
                  <c:v>INOVACE - Inovační projekt</c:v>
                </c:pt>
                <c:pt idx="5">
                  <c:v>INOVACE - Patent</c:v>
                </c:pt>
                <c:pt idx="6">
                  <c:v>POTENCIÁL</c:v>
                </c:pt>
                <c:pt idx="7">
                  <c:v>PROSPERITA</c:v>
                </c:pt>
                <c:pt idx="8">
                  <c:v>SPOLUPRÁCE - Klastry</c:v>
                </c:pt>
                <c:pt idx="9">
                  <c:v>SPOLUPRÁCE - TP</c:v>
                </c:pt>
                <c:pt idx="10">
                  <c:v>ŠKOLICÍ STŘEDISKA</c:v>
                </c:pt>
                <c:pt idx="11">
                  <c:v>NEMOVITOSTI</c:v>
                </c:pt>
                <c:pt idx="12">
                  <c:v>PORADENSTVÍ</c:v>
                </c:pt>
                <c:pt idx="13">
                  <c:v>MARKETING</c:v>
                </c:pt>
              </c:strCache>
            </c:strRef>
          </c:cat>
          <c:val>
            <c:numRef>
              <c:f>List1!$B$2:$B$15</c:f>
              <c:numCache>
                <c:formatCode>#,##0</c:formatCode>
                <c:ptCount val="14"/>
                <c:pt idx="0">
                  <c:v>4023.605</c:v>
                </c:pt>
                <c:pt idx="1">
                  <c:v>10443.049999999999</c:v>
                </c:pt>
                <c:pt idx="2">
                  <c:v>16749.954000000002</c:v>
                </c:pt>
                <c:pt idx="3">
                  <c:v>21824.89</c:v>
                </c:pt>
                <c:pt idx="4">
                  <c:v>31392.136999999999</c:v>
                </c:pt>
                <c:pt idx="5">
                  <c:v>113.30800000000001</c:v>
                </c:pt>
                <c:pt idx="6">
                  <c:v>20520.598999999998</c:v>
                </c:pt>
                <c:pt idx="7">
                  <c:v>16098.397000000001</c:v>
                </c:pt>
                <c:pt idx="8">
                  <c:v>2477.614</c:v>
                </c:pt>
                <c:pt idx="9">
                  <c:v>216.83699999999999</c:v>
                </c:pt>
                <c:pt idx="10">
                  <c:v>8136.4989999999998</c:v>
                </c:pt>
                <c:pt idx="11">
                  <c:v>15084.888999999999</c:v>
                </c:pt>
                <c:pt idx="12">
                  <c:v>231.005</c:v>
                </c:pt>
                <c:pt idx="13">
                  <c:v>1328.126082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31464192"/>
        <c:axId val="33363456"/>
      </c:barChart>
      <c:catAx>
        <c:axId val="131464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E30B0B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33363456"/>
        <c:crosses val="autoZero"/>
        <c:auto val="1"/>
        <c:lblAlgn val="ctr"/>
        <c:lblOffset val="100"/>
        <c:noMultiLvlLbl val="0"/>
      </c:catAx>
      <c:valAx>
        <c:axId val="33363456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31464192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124899150191017E-2"/>
          <c:y val="5.801970607834063E-2"/>
          <c:w val="0.91828147465818732"/>
          <c:h val="0.63150151685584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List1!$C$4</c:f>
              <c:strCache>
                <c:ptCount val="1"/>
                <c:pt idx="0">
                  <c:v>Objem přiznané dotace ve vydaných Rozhodnutích v mil. Kč</c:v>
                </c:pt>
              </c:strCache>
            </c:strRef>
          </c:tx>
          <c:spPr>
            <a:solidFill>
              <a:srgbClr val="004B8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List1!$A$5:$A$18</c:f>
              <c:strCache>
                <c:ptCount val="14"/>
                <c:pt idx="0">
                  <c:v>ICT v podnicích</c:v>
                </c:pt>
                <c:pt idx="1">
                  <c:v>ICT a strategické služby</c:v>
                </c:pt>
                <c:pt idx="2">
                  <c:v>ROZVOJ</c:v>
                </c:pt>
                <c:pt idx="3">
                  <c:v>EKO-ENERGIE</c:v>
                </c:pt>
                <c:pt idx="4">
                  <c:v>INOVACE - Inovační projekt</c:v>
                </c:pt>
                <c:pt idx="5">
                  <c:v>INOVACE - Patent</c:v>
                </c:pt>
                <c:pt idx="6">
                  <c:v>POTENCIÁL</c:v>
                </c:pt>
                <c:pt idx="7">
                  <c:v>PROSPERITA</c:v>
                </c:pt>
                <c:pt idx="8">
                  <c:v>SPOLUPRÁCE - Klastry</c:v>
                </c:pt>
                <c:pt idx="9">
                  <c:v>SPOLUPRÁCE - TP</c:v>
                </c:pt>
                <c:pt idx="10">
                  <c:v>ŠKOLICÍ STŘEDISKA</c:v>
                </c:pt>
                <c:pt idx="11">
                  <c:v>NEMOVITOSTI</c:v>
                </c:pt>
                <c:pt idx="12">
                  <c:v>PORADENSTVÍ</c:v>
                </c:pt>
                <c:pt idx="13">
                  <c:v>MARKETING</c:v>
                </c:pt>
              </c:strCache>
            </c:strRef>
          </c:cat>
          <c:val>
            <c:numRef>
              <c:f>List1!$C$5:$C$18</c:f>
              <c:numCache>
                <c:formatCode>#,##0</c:formatCode>
                <c:ptCount val="14"/>
                <c:pt idx="0">
                  <c:v>2880.8789999999999</c:v>
                </c:pt>
                <c:pt idx="1">
                  <c:v>5629.2219999999998</c:v>
                </c:pt>
                <c:pt idx="2">
                  <c:v>7690.6120000000001</c:v>
                </c:pt>
                <c:pt idx="3">
                  <c:v>8608.0259999999998</c:v>
                </c:pt>
                <c:pt idx="4">
                  <c:v>17041.201000000001</c:v>
                </c:pt>
                <c:pt idx="5">
                  <c:v>83.373000000000005</c:v>
                </c:pt>
                <c:pt idx="6">
                  <c:v>6622.8530000000001</c:v>
                </c:pt>
                <c:pt idx="7">
                  <c:v>7005.3429999999998</c:v>
                </c:pt>
                <c:pt idx="8">
                  <c:v>1253.0999999999999</c:v>
                </c:pt>
                <c:pt idx="9">
                  <c:v>89.043999999999997</c:v>
                </c:pt>
                <c:pt idx="10">
                  <c:v>3718.7660000000001</c:v>
                </c:pt>
                <c:pt idx="11">
                  <c:v>10937.218999999999</c:v>
                </c:pt>
                <c:pt idx="12">
                  <c:v>148.351</c:v>
                </c:pt>
                <c:pt idx="13">
                  <c:v>887.86758899999995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96160"/>
        <c:axId val="33598080"/>
      </c:barChart>
      <c:scatterChart>
        <c:scatterStyle val="lineMarker"/>
        <c:varyColors val="0"/>
        <c:ser>
          <c:idx val="2"/>
          <c:order val="1"/>
          <c:tx>
            <c:strRef>
              <c:f>List1!$D$4</c:f>
              <c:strCache>
                <c:ptCount val="1"/>
                <c:pt idx="0">
                  <c:v>Požadovaná částka dotace v podaných plných žádostech v mil. Kč</c:v>
                </c:pt>
              </c:strCache>
            </c:strRef>
          </c:tx>
          <c:spPr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marker>
            <c:symbol val="circle"/>
            <c:size val="11"/>
            <c:spPr>
              <a:solidFill>
                <a:srgbClr val="E30B0B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marker>
          <c:xVal>
            <c:strRef>
              <c:f>List1!$A$5:$A$18</c:f>
              <c:strCache>
                <c:ptCount val="14"/>
                <c:pt idx="0">
                  <c:v>ICT v podnicích</c:v>
                </c:pt>
                <c:pt idx="1">
                  <c:v>ICT a strategické služby</c:v>
                </c:pt>
                <c:pt idx="2">
                  <c:v>ROZVOJ</c:v>
                </c:pt>
                <c:pt idx="3">
                  <c:v>EKO-ENERGIE</c:v>
                </c:pt>
                <c:pt idx="4">
                  <c:v>INOVACE - Inovační projekt</c:v>
                </c:pt>
                <c:pt idx="5">
                  <c:v>INOVACE - Patent</c:v>
                </c:pt>
                <c:pt idx="6">
                  <c:v>POTENCIÁL</c:v>
                </c:pt>
                <c:pt idx="7">
                  <c:v>PROSPERITA</c:v>
                </c:pt>
                <c:pt idx="8">
                  <c:v>SPOLUPRÁCE - Klastry</c:v>
                </c:pt>
                <c:pt idx="9">
                  <c:v>SPOLUPRÁCE - TP</c:v>
                </c:pt>
                <c:pt idx="10">
                  <c:v>ŠKOLICÍ STŘEDISKA</c:v>
                </c:pt>
                <c:pt idx="11">
                  <c:v>NEMOVITOSTI</c:v>
                </c:pt>
                <c:pt idx="12">
                  <c:v>PORADENSTVÍ</c:v>
                </c:pt>
                <c:pt idx="13">
                  <c:v>MARKETING</c:v>
                </c:pt>
              </c:strCache>
            </c:strRef>
          </c:xVal>
          <c:yVal>
            <c:numRef>
              <c:f>List1!$D$5:$D$18</c:f>
              <c:numCache>
                <c:formatCode>General</c:formatCode>
                <c:ptCount val="14"/>
                <c:pt idx="0">
                  <c:v>4023.605</c:v>
                </c:pt>
                <c:pt idx="1">
                  <c:v>10443.049999999999</c:v>
                </c:pt>
                <c:pt idx="2">
                  <c:v>16749.954000000002</c:v>
                </c:pt>
                <c:pt idx="3">
                  <c:v>21824.89</c:v>
                </c:pt>
                <c:pt idx="4">
                  <c:v>31392.136999999999</c:v>
                </c:pt>
                <c:pt idx="5">
                  <c:v>113.30800000000001</c:v>
                </c:pt>
                <c:pt idx="6">
                  <c:v>20520.598999999998</c:v>
                </c:pt>
                <c:pt idx="7">
                  <c:v>16098.397000000001</c:v>
                </c:pt>
                <c:pt idx="8">
                  <c:v>2477.614</c:v>
                </c:pt>
                <c:pt idx="9">
                  <c:v>216.83699999999999</c:v>
                </c:pt>
                <c:pt idx="10">
                  <c:v>8136.4989999999998</c:v>
                </c:pt>
                <c:pt idx="11">
                  <c:v>15084.888999999999</c:v>
                </c:pt>
                <c:pt idx="12">
                  <c:v>231.005</c:v>
                </c:pt>
                <c:pt idx="13">
                  <c:v>1328.126082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96160"/>
        <c:axId val="33598080"/>
      </c:scatterChart>
      <c:catAx>
        <c:axId val="3359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33598080"/>
        <c:crosses val="autoZero"/>
        <c:auto val="1"/>
        <c:lblAlgn val="ctr"/>
        <c:lblOffset val="100"/>
        <c:noMultiLvlLbl val="0"/>
      </c:catAx>
      <c:valAx>
        <c:axId val="335980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3359616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62353703823437634"/>
          <c:y val="4.382902917556334E-2"/>
          <c:w val="0.37646296176562366"/>
          <c:h val="0.19611813229228697"/>
        </c:manualLayout>
      </c:layout>
      <c:overlay val="0"/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972892106292E-2"/>
          <c:y val="0.10029356901989514"/>
          <c:w val="0.91073847065209868"/>
          <c:h val="0.63454699442478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objem autorizováno</c:v>
                </c:pt>
              </c:strCache>
            </c:strRef>
          </c:tx>
          <c:spPr>
            <a:solidFill>
              <a:srgbClr val="004B8D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13B5EA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13B5EA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13B5EA"/>
              </a:solidFill>
              <a:ln>
                <a:noFill/>
              </a:ln>
            </c:spPr>
          </c:dPt>
          <c:dLbls>
            <c:dLbl>
              <c:idx val="3"/>
              <c:layout>
                <c:manualLayout>
                  <c:x val="0"/>
                  <c:y val="-8.3516898800535116E-3"/>
                </c:manualLayout>
              </c:layout>
              <c:tx>
                <c:rich>
                  <a:bodyPr/>
                  <a:lstStyle/>
                  <a:p>
                    <a:r>
                      <a:rPr lang="cs-CZ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rPr>
                      <a:t>1 963,3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561228132809712E-3"/>
                  <c:y val="1.08548168249660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6.2859890605277509E-3"/>
                </c:manualLayout>
              </c:layout>
              <c:tx>
                <c:rich>
                  <a:bodyPr/>
                  <a:lstStyle/>
                  <a:p>
                    <a:r>
                      <a:rPr lang="cs-CZ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rPr>
                      <a:t>5 522,0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cs-CZ" dirty="0" smtClean="0"/>
                      <a:t>971,3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cs-CZ" dirty="0" smtClean="0"/>
                      <a:t>684,8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5.4274084124830641E-3"/>
                </c:manualLayout>
              </c:layout>
              <c:tx>
                <c:rich>
                  <a:bodyPr/>
                  <a:lstStyle/>
                  <a:p>
                    <a:r>
                      <a:rPr lang="cs-CZ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rPr>
                      <a:t>4 446,7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8561228132809712E-3"/>
                  <c:y val="1.3568521031207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279489608605399E-3"/>
                  <c:y val="8.0007265034882855E-3"/>
                </c:manualLayout>
              </c:layout>
              <c:tx>
                <c:rich>
                  <a:bodyPr/>
                  <a:lstStyle/>
                  <a:p>
                    <a:r>
                      <a:rPr lang="cs-CZ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rPr>
                      <a:t>3</a:t>
                    </a:r>
                    <a:r>
                      <a:rPr lang="en-US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rPr>
                      <a:t> </a:t>
                    </a:r>
                    <a:r>
                      <a:rPr lang="cs-CZ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rPr>
                      <a:t>609,1</a:t>
                    </a:r>
                    <a:endParaRPr lang="en-US" dirty="0">
                      <a:latin typeface="Century Gothic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List1!$A$2:$A$14</c:f>
              <c:strCache>
                <c:ptCount val="13"/>
                <c:pt idx="0">
                  <c:v>Jihočeský</c:v>
                </c:pt>
                <c:pt idx="1">
                  <c:v>Jihomoravský</c:v>
                </c:pt>
                <c:pt idx="2">
                  <c:v>Karlovarský</c:v>
                </c:pt>
                <c:pt idx="3">
                  <c:v>Královéhradecký</c:v>
                </c:pt>
                <c:pt idx="4">
                  <c:v>Liberecký</c:v>
                </c:pt>
                <c:pt idx="5">
                  <c:v>Moravskoslezský</c:v>
                </c:pt>
                <c:pt idx="6">
                  <c:v>Olomoucký</c:v>
                </c:pt>
                <c:pt idx="7">
                  <c:v>Pardubický</c:v>
                </c:pt>
                <c:pt idx="8">
                  <c:v>Plzeňský</c:v>
                </c:pt>
                <c:pt idx="9">
                  <c:v>Středočeský</c:v>
                </c:pt>
                <c:pt idx="10">
                  <c:v>Ústecký</c:v>
                </c:pt>
                <c:pt idx="11">
                  <c:v>Vysočina</c:v>
                </c:pt>
                <c:pt idx="12">
                  <c:v>Zlínský</c:v>
                </c:pt>
              </c:strCache>
            </c:strRef>
          </c:cat>
          <c:val>
            <c:numRef>
              <c:f>List1!$B$2:$B$14</c:f>
              <c:numCache>
                <c:formatCode>#,##0</c:formatCode>
                <c:ptCount val="13"/>
                <c:pt idx="0">
                  <c:v>1469788500</c:v>
                </c:pt>
                <c:pt idx="1">
                  <c:v>5210057325</c:v>
                </c:pt>
                <c:pt idx="2">
                  <c:v>781410256</c:v>
                </c:pt>
                <c:pt idx="3">
                  <c:v>1963268912</c:v>
                </c:pt>
                <c:pt idx="4">
                  <c:v>1499431950</c:v>
                </c:pt>
                <c:pt idx="5">
                  <c:v>5521963372</c:v>
                </c:pt>
                <c:pt idx="6">
                  <c:v>2259523145</c:v>
                </c:pt>
                <c:pt idx="7">
                  <c:v>1971250655</c:v>
                </c:pt>
                <c:pt idx="8">
                  <c:v>1684801775</c:v>
                </c:pt>
                <c:pt idx="9">
                  <c:v>4446675706</c:v>
                </c:pt>
                <c:pt idx="10">
                  <c:v>2555682414</c:v>
                </c:pt>
                <c:pt idx="11">
                  <c:v>1936720132</c:v>
                </c:pt>
                <c:pt idx="12">
                  <c:v>3609093135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31561728"/>
        <c:axId val="131575808"/>
      </c:barChart>
      <c:catAx>
        <c:axId val="1315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31575808"/>
        <c:crosses val="autoZero"/>
        <c:auto val="1"/>
        <c:lblAlgn val="ctr"/>
        <c:lblOffset val="100"/>
        <c:noMultiLvlLbl val="0"/>
      </c:catAx>
      <c:valAx>
        <c:axId val="1315758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3156172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"/>
              </c:manualLayout>
            </c:layout>
            <c:tx>
              <c:rich>
                <a:bodyPr rot="0" vert="horz"/>
                <a:lstStyle/>
                <a:p>
                  <a:pPr algn="ctr">
                    <a:defRPr sz="1200" b="1" i="0" u="none" strike="noStrike" baseline="0">
                      <a:solidFill>
                        <a:srgbClr val="004B8D"/>
                      </a:solidFill>
                      <a:latin typeface="Calibri" pitchFamily="34" charset="0"/>
                      <a:ea typeface="Calibri"/>
                      <a:cs typeface="Calibri" pitchFamily="34" charset="0"/>
                    </a:defRPr>
                  </a:pPr>
                  <a:r>
                    <a:rPr lang="cs-CZ" sz="1200">
                      <a:solidFill>
                        <a:srgbClr val="004B8D"/>
                      </a:solidFill>
                      <a:latin typeface="Calibri" pitchFamily="34" charset="0"/>
                      <a:cs typeface="Calibri" pitchFamily="34" charset="0"/>
                    </a:rPr>
                    <a:t>mil. Kč</a:t>
                  </a:r>
                </a:p>
              </c:rich>
            </c:tx>
          </c:dispUnitsLbl>
        </c:dispUnits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793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mld. Kč</c:v>
                </c:pt>
              </c:strCache>
            </c:strRef>
          </c:tx>
          <c:spPr>
            <a:solidFill>
              <a:srgbClr val="13B5EA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  <a:softEdge rad="1270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  <a:softEdge rad="12700"/>
              </a:effectLst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  <a:softEdge rad="12700"/>
              </a:effectLst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  <a:softEdge rad="12700"/>
              </a:effectLst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  <a:softEdge rad="12700"/>
              </a:effectLst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004B8D"/>
                    </a:solidFill>
                    <a:latin typeface="Century Gothic" pitchFamily="34" charset="0"/>
                    <a:cs typeface="Calibri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31.3.2013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1.3</c:v>
                </c:pt>
                <c:pt idx="1">
                  <c:v>2.2000000000000002</c:v>
                </c:pt>
                <c:pt idx="2">
                  <c:v>5.0999999999999996</c:v>
                </c:pt>
                <c:pt idx="3">
                  <c:v>7</c:v>
                </c:pt>
                <c:pt idx="4">
                  <c:v>10.7</c:v>
                </c:pt>
                <c:pt idx="5">
                  <c:v>14.7</c:v>
                </c:pt>
                <c:pt idx="6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27680"/>
        <c:axId val="35129216"/>
      </c:barChart>
      <c:catAx>
        <c:axId val="3512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 b="1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35129216"/>
        <c:crosses val="autoZero"/>
        <c:auto val="1"/>
        <c:lblAlgn val="ctr"/>
        <c:lblOffset val="100"/>
        <c:noMultiLvlLbl val="0"/>
      </c:catAx>
      <c:valAx>
        <c:axId val="3512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 b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35127680"/>
        <c:crosses val="autoZero"/>
        <c:crossBetween val="between"/>
        <c:majorUnit val="2"/>
      </c:valAx>
      <c:spPr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795"/>
      </a:pPr>
      <a:endParaRPr lang="cs-CZ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D57082-5517-4A36-8FDB-447DA60F2006}" type="doc">
      <dgm:prSet loTypeId="urn:microsoft.com/office/officeart/2005/8/layout/b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450CE8D-6C29-48FE-9E74-72E6D01B7B47}">
      <dgm:prSet phldrT="[Text]" custT="1"/>
      <dgm:spPr/>
      <dgm:t>
        <a:bodyPr/>
        <a:lstStyle/>
        <a:p>
          <a:r>
            <a:rPr lang="cs-CZ" sz="2000" baseline="0" dirty="0" smtClean="0">
              <a:latin typeface="Calibri" pitchFamily="34" charset="0"/>
              <a:cs typeface="Calibri" pitchFamily="34" charset="0"/>
            </a:rPr>
            <a:t>1 - Vznik</a:t>
          </a:r>
          <a:r>
            <a:rPr lang="cs-CZ" sz="2000" dirty="0" smtClean="0">
              <a:latin typeface="Calibri" pitchFamily="34" charset="0"/>
              <a:cs typeface="Calibri" pitchFamily="34" charset="0"/>
            </a:rPr>
            <a:t> firem</a:t>
          </a:r>
          <a:endParaRPr lang="cs-CZ" sz="2000" dirty="0">
            <a:latin typeface="Calibri" pitchFamily="34" charset="0"/>
            <a:cs typeface="Calibri" pitchFamily="34" charset="0"/>
          </a:endParaRPr>
        </a:p>
      </dgm:t>
    </dgm:pt>
    <dgm:pt modelId="{868E1002-6393-4417-ADC5-307A1BFDD65A}" type="parTrans" cxnId="{4B2F2DDE-54F3-4DD8-B202-27F9EFC3BB34}">
      <dgm:prSet/>
      <dgm:spPr/>
      <dgm:t>
        <a:bodyPr/>
        <a:lstStyle/>
        <a:p>
          <a:endParaRPr lang="cs-CZ"/>
        </a:p>
      </dgm:t>
    </dgm:pt>
    <dgm:pt modelId="{6F5A799A-0BF5-464A-8E7E-53098C362566}" type="sibTrans" cxnId="{4B2F2DDE-54F3-4DD8-B202-27F9EFC3BB34}">
      <dgm:prSet/>
      <dgm:spPr/>
      <dgm:t>
        <a:bodyPr/>
        <a:lstStyle/>
        <a:p>
          <a:endParaRPr lang="cs-CZ"/>
        </a:p>
      </dgm:t>
    </dgm:pt>
    <dgm:pt modelId="{EC71A6C7-8F38-489A-BB49-2F14F2BE0289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Start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6D13AFA1-3495-48D5-8537-AA3225697BD9}" type="parTrans" cxnId="{A7805BB0-74FC-44EB-A5FB-23AA9148791E}">
      <dgm:prSet/>
      <dgm:spPr/>
      <dgm:t>
        <a:bodyPr/>
        <a:lstStyle/>
        <a:p>
          <a:endParaRPr lang="cs-CZ"/>
        </a:p>
      </dgm:t>
    </dgm:pt>
    <dgm:pt modelId="{31C9801B-4F42-4659-ABF6-1E54E3C89325}" type="sibTrans" cxnId="{A7805BB0-74FC-44EB-A5FB-23AA9148791E}">
      <dgm:prSet/>
      <dgm:spPr/>
      <dgm:t>
        <a:bodyPr/>
        <a:lstStyle/>
        <a:p>
          <a:endParaRPr lang="cs-CZ"/>
        </a:p>
      </dgm:t>
    </dgm:pt>
    <dgm:pt modelId="{428AFEC8-3614-4915-835B-D8782ECAA03C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Finanční nástroje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CA99B625-E99F-41A6-8D72-D35399A6FCE2}" type="parTrans" cxnId="{9495D7CF-9F47-46BB-BE24-FD3145B62B54}">
      <dgm:prSet/>
      <dgm:spPr/>
      <dgm:t>
        <a:bodyPr/>
        <a:lstStyle/>
        <a:p>
          <a:endParaRPr lang="cs-CZ"/>
        </a:p>
      </dgm:t>
    </dgm:pt>
    <dgm:pt modelId="{177B847E-B301-4BA6-AC81-1F25D70710A0}" type="sibTrans" cxnId="{9495D7CF-9F47-46BB-BE24-FD3145B62B54}">
      <dgm:prSet/>
      <dgm:spPr/>
      <dgm:t>
        <a:bodyPr/>
        <a:lstStyle/>
        <a:p>
          <a:endParaRPr lang="cs-CZ"/>
        </a:p>
      </dgm:t>
    </dgm:pt>
    <dgm:pt modelId="{717289BF-A9E1-4771-83CE-19DB3071449E}">
      <dgm:prSet phldrT="[Text]" custT="1"/>
      <dgm:spPr/>
      <dgm:t>
        <a:bodyPr/>
        <a:lstStyle/>
        <a:p>
          <a:r>
            <a:rPr lang="cs-CZ" sz="2000" dirty="0" smtClean="0">
              <a:latin typeface="Calibri" pitchFamily="34" charset="0"/>
              <a:cs typeface="Calibri" pitchFamily="34" charset="0"/>
            </a:rPr>
            <a:t>2 - Rozvoj firem</a:t>
          </a:r>
          <a:endParaRPr lang="cs-CZ" sz="2000" dirty="0">
            <a:latin typeface="Calibri" pitchFamily="34" charset="0"/>
            <a:cs typeface="Calibri" pitchFamily="34" charset="0"/>
          </a:endParaRPr>
        </a:p>
      </dgm:t>
    </dgm:pt>
    <dgm:pt modelId="{DE4E5734-B9B3-4180-90C2-6E6C4334571A}" type="parTrans" cxnId="{485F661F-D623-4CC6-B435-F255DFB30CD1}">
      <dgm:prSet/>
      <dgm:spPr/>
      <dgm:t>
        <a:bodyPr/>
        <a:lstStyle/>
        <a:p>
          <a:endParaRPr lang="cs-CZ"/>
        </a:p>
      </dgm:t>
    </dgm:pt>
    <dgm:pt modelId="{06F76004-7DD8-48D2-BFDF-B585838893BB}" type="sibTrans" cxnId="{485F661F-D623-4CC6-B435-F255DFB30CD1}">
      <dgm:prSet/>
      <dgm:spPr/>
      <dgm:t>
        <a:bodyPr/>
        <a:lstStyle/>
        <a:p>
          <a:endParaRPr lang="cs-CZ"/>
        </a:p>
      </dgm:t>
    </dgm:pt>
    <dgm:pt modelId="{C2E04F7D-74DE-4BA3-9AF1-04E6D177A18C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Progres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25E8BF57-0276-49BE-8009-8CDB59623304}" type="parTrans" cxnId="{F8D3A42F-9F75-4665-9934-5EA6619FE609}">
      <dgm:prSet/>
      <dgm:spPr/>
      <dgm:t>
        <a:bodyPr/>
        <a:lstStyle/>
        <a:p>
          <a:endParaRPr lang="cs-CZ"/>
        </a:p>
      </dgm:t>
    </dgm:pt>
    <dgm:pt modelId="{C7944FF9-37D8-4189-851A-D00A2434D7AB}" type="sibTrans" cxnId="{F8D3A42F-9F75-4665-9934-5EA6619FE609}">
      <dgm:prSet/>
      <dgm:spPr/>
      <dgm:t>
        <a:bodyPr/>
        <a:lstStyle/>
        <a:p>
          <a:endParaRPr lang="cs-CZ"/>
        </a:p>
      </dgm:t>
    </dgm:pt>
    <dgm:pt modelId="{EF79EA19-8803-41BC-B493-2729EBA42EC3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Záruka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797F591D-BCB6-4B7A-9DAA-9C0F525F06D5}" type="parTrans" cxnId="{C86602B4-0201-497C-BF86-0DB074965C6B}">
      <dgm:prSet/>
      <dgm:spPr/>
      <dgm:t>
        <a:bodyPr/>
        <a:lstStyle/>
        <a:p>
          <a:endParaRPr lang="cs-CZ"/>
        </a:p>
      </dgm:t>
    </dgm:pt>
    <dgm:pt modelId="{93674EBA-ECC2-4CF3-8D3F-36019B25CDA2}" type="sibTrans" cxnId="{C86602B4-0201-497C-BF86-0DB074965C6B}">
      <dgm:prSet/>
      <dgm:spPr/>
      <dgm:t>
        <a:bodyPr/>
        <a:lstStyle/>
        <a:p>
          <a:endParaRPr lang="cs-CZ"/>
        </a:p>
      </dgm:t>
    </dgm:pt>
    <dgm:pt modelId="{6D833CC5-4353-4B3C-B368-8F0EE41FFA3C}">
      <dgm:prSet phldrT="[Text]" custT="1"/>
      <dgm:spPr/>
      <dgm:t>
        <a:bodyPr/>
        <a:lstStyle/>
        <a:p>
          <a:r>
            <a:rPr lang="cs-CZ" sz="2000" dirty="0" smtClean="0">
              <a:latin typeface="Calibri" pitchFamily="34" charset="0"/>
              <a:cs typeface="Calibri" pitchFamily="34" charset="0"/>
            </a:rPr>
            <a:t>3 - Efektivní energie</a:t>
          </a:r>
          <a:endParaRPr lang="cs-CZ" sz="2000" dirty="0">
            <a:latin typeface="Calibri" pitchFamily="34" charset="0"/>
            <a:cs typeface="Calibri" pitchFamily="34" charset="0"/>
          </a:endParaRPr>
        </a:p>
      </dgm:t>
    </dgm:pt>
    <dgm:pt modelId="{F236EFBF-F8AE-4A8E-91EF-ECB3A3D26C7F}" type="parTrans" cxnId="{1F8D5913-1C59-4A1A-B18A-41FB35B292D2}">
      <dgm:prSet/>
      <dgm:spPr/>
      <dgm:t>
        <a:bodyPr/>
        <a:lstStyle/>
        <a:p>
          <a:endParaRPr lang="cs-CZ"/>
        </a:p>
      </dgm:t>
    </dgm:pt>
    <dgm:pt modelId="{1F9A867C-6FB4-426C-AD42-F7061901DA03}" type="sibTrans" cxnId="{1F8D5913-1C59-4A1A-B18A-41FB35B292D2}">
      <dgm:prSet/>
      <dgm:spPr/>
      <dgm:t>
        <a:bodyPr/>
        <a:lstStyle/>
        <a:p>
          <a:endParaRPr lang="cs-CZ"/>
        </a:p>
      </dgm:t>
    </dgm:pt>
    <dgm:pt modelId="{CBA3BF91-9DC4-4EFA-ADA0-9A05FC4A4105}">
      <dgm:prSet phldrT="[Text]" custT="1"/>
      <dgm:spPr/>
      <dgm:t>
        <a:bodyPr/>
        <a:lstStyle/>
        <a:p>
          <a:r>
            <a:rPr lang="cs-CZ" sz="1800" dirty="0" err="1" smtClean="0">
              <a:latin typeface="Calibri" pitchFamily="34" charset="0"/>
              <a:cs typeface="Calibri" pitchFamily="34" charset="0"/>
            </a:rPr>
            <a:t>Eko</a:t>
          </a:r>
          <a:r>
            <a:rPr lang="cs-CZ" sz="1800" dirty="0" smtClean="0">
              <a:latin typeface="Calibri" pitchFamily="34" charset="0"/>
              <a:cs typeface="Calibri" pitchFamily="34" charset="0"/>
            </a:rPr>
            <a:t>-energie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B1CDB475-8795-40AD-99BC-A69E8C02E051}" type="parTrans" cxnId="{612A1DDD-0AE0-4423-A0AA-A2D3903A6383}">
      <dgm:prSet/>
      <dgm:spPr/>
      <dgm:t>
        <a:bodyPr/>
        <a:lstStyle/>
        <a:p>
          <a:endParaRPr lang="cs-CZ"/>
        </a:p>
      </dgm:t>
    </dgm:pt>
    <dgm:pt modelId="{B147F077-93AC-491C-B866-B5EC3BD12260}" type="sibTrans" cxnId="{612A1DDD-0AE0-4423-A0AA-A2D3903A6383}">
      <dgm:prSet/>
      <dgm:spPr/>
      <dgm:t>
        <a:bodyPr/>
        <a:lstStyle/>
        <a:p>
          <a:endParaRPr lang="cs-CZ"/>
        </a:p>
      </dgm:t>
    </dgm:pt>
    <dgm:pt modelId="{36A09C10-236F-4B46-A1C5-DE6DCC58D73A}">
      <dgm:prSet phldrT="[Text]" custT="1"/>
      <dgm:spPr/>
      <dgm:t>
        <a:bodyPr/>
        <a:lstStyle/>
        <a:p>
          <a:r>
            <a:rPr lang="cs-CZ" sz="2000" dirty="0" smtClean="0">
              <a:latin typeface="Calibri" pitchFamily="34" charset="0"/>
              <a:cs typeface="Calibri" pitchFamily="34" charset="0"/>
            </a:rPr>
            <a:t>4 - Inovace</a:t>
          </a:r>
          <a:endParaRPr lang="cs-CZ" sz="2000" dirty="0">
            <a:latin typeface="Calibri" pitchFamily="34" charset="0"/>
            <a:cs typeface="Calibri" pitchFamily="34" charset="0"/>
          </a:endParaRPr>
        </a:p>
      </dgm:t>
    </dgm:pt>
    <dgm:pt modelId="{1AEB21E2-AA71-494F-92F0-3E32662AD5B9}" type="parTrans" cxnId="{50AADBAD-9CD8-4B25-8E61-0A1F832EBE0E}">
      <dgm:prSet/>
      <dgm:spPr/>
      <dgm:t>
        <a:bodyPr/>
        <a:lstStyle/>
        <a:p>
          <a:endParaRPr lang="cs-CZ"/>
        </a:p>
      </dgm:t>
    </dgm:pt>
    <dgm:pt modelId="{780256BA-A8C5-4593-9DE8-80C9366629A8}" type="sibTrans" cxnId="{50AADBAD-9CD8-4B25-8E61-0A1F832EBE0E}">
      <dgm:prSet/>
      <dgm:spPr/>
      <dgm:t>
        <a:bodyPr/>
        <a:lstStyle/>
        <a:p>
          <a:endParaRPr lang="cs-CZ"/>
        </a:p>
      </dgm:t>
    </dgm:pt>
    <dgm:pt modelId="{A7C8357B-41F5-4DEB-852D-AE8B47BF2C15}">
      <dgm:prSet phldrT="[Text]" custT="1"/>
      <dgm:spPr/>
      <dgm:t>
        <a:bodyPr/>
        <a:lstStyle/>
        <a:p>
          <a:r>
            <a:rPr lang="cs-CZ" sz="1800" dirty="0" smtClean="0">
              <a:latin typeface="Calibri" pitchFamily="34" charset="0"/>
              <a:cs typeface="Calibri" pitchFamily="34" charset="0"/>
            </a:rPr>
            <a:t>Inovace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AC45451E-95C9-42BE-AFD1-CD7E5825CC5D}" type="parTrans" cxnId="{561586E9-71EE-4748-BBA4-A3A391267C8A}">
      <dgm:prSet/>
      <dgm:spPr/>
      <dgm:t>
        <a:bodyPr/>
        <a:lstStyle/>
        <a:p>
          <a:endParaRPr lang="cs-CZ"/>
        </a:p>
      </dgm:t>
    </dgm:pt>
    <dgm:pt modelId="{916B0BE2-14C0-4170-8503-9864DD446541}" type="sibTrans" cxnId="{561586E9-71EE-4748-BBA4-A3A391267C8A}">
      <dgm:prSet/>
      <dgm:spPr/>
      <dgm:t>
        <a:bodyPr/>
        <a:lstStyle/>
        <a:p>
          <a:endParaRPr lang="cs-CZ"/>
        </a:p>
      </dgm:t>
    </dgm:pt>
    <dgm:pt modelId="{24253C6E-8D4D-448E-89BA-3EFF4522706F}">
      <dgm:prSet phldrT="[Text]" custT="1"/>
      <dgm:spPr/>
      <dgm:t>
        <a:bodyPr/>
        <a:lstStyle/>
        <a:p>
          <a:r>
            <a:rPr lang="cs-CZ" sz="1800" dirty="0" smtClean="0">
              <a:latin typeface="Calibri" pitchFamily="34" charset="0"/>
              <a:cs typeface="Calibri" pitchFamily="34" charset="0"/>
            </a:rPr>
            <a:t>Potenciál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348390E2-4C16-4836-B289-F0546603F06F}" type="parTrans" cxnId="{9BC9BA49-37C6-41B4-B74E-A3EFC8915DBD}">
      <dgm:prSet/>
      <dgm:spPr/>
      <dgm:t>
        <a:bodyPr/>
        <a:lstStyle/>
        <a:p>
          <a:endParaRPr lang="cs-CZ"/>
        </a:p>
      </dgm:t>
    </dgm:pt>
    <dgm:pt modelId="{74A559EE-CF11-4C1A-9887-857784599BC2}" type="sibTrans" cxnId="{9BC9BA49-37C6-41B4-B74E-A3EFC8915DBD}">
      <dgm:prSet/>
      <dgm:spPr/>
      <dgm:t>
        <a:bodyPr/>
        <a:lstStyle/>
        <a:p>
          <a:endParaRPr lang="cs-CZ"/>
        </a:p>
      </dgm:t>
    </dgm:pt>
    <dgm:pt modelId="{CDDE8F80-EA4E-48D7-82DA-82087A4D8619}">
      <dgm:prSet phldrT="[Text]" custT="1"/>
      <dgm:spPr/>
      <dgm:t>
        <a:bodyPr/>
        <a:lstStyle/>
        <a:p>
          <a:r>
            <a:rPr lang="cs-CZ" sz="2000" dirty="0" smtClean="0">
              <a:latin typeface="Calibri" pitchFamily="34" charset="0"/>
              <a:cs typeface="Calibri" pitchFamily="34" charset="0"/>
            </a:rPr>
            <a:t>5 - Prostředí pro podnikání a inovace</a:t>
          </a:r>
          <a:endParaRPr lang="cs-CZ" sz="2000" dirty="0">
            <a:latin typeface="Calibri" pitchFamily="34" charset="0"/>
            <a:cs typeface="Calibri" pitchFamily="34" charset="0"/>
          </a:endParaRPr>
        </a:p>
      </dgm:t>
    </dgm:pt>
    <dgm:pt modelId="{558915B1-5C1F-4BA1-8E44-D3FDF27ED083}" type="parTrans" cxnId="{3B40C6E9-D8F0-4893-89A7-C8D0A8833411}">
      <dgm:prSet/>
      <dgm:spPr/>
      <dgm:t>
        <a:bodyPr/>
        <a:lstStyle/>
        <a:p>
          <a:endParaRPr lang="cs-CZ"/>
        </a:p>
      </dgm:t>
    </dgm:pt>
    <dgm:pt modelId="{950011C9-4BC7-4C13-8428-A62CF75ED6C2}" type="sibTrans" cxnId="{3B40C6E9-D8F0-4893-89A7-C8D0A8833411}">
      <dgm:prSet/>
      <dgm:spPr/>
      <dgm:t>
        <a:bodyPr/>
        <a:lstStyle/>
        <a:p>
          <a:endParaRPr lang="cs-CZ"/>
        </a:p>
      </dgm:t>
    </dgm:pt>
    <dgm:pt modelId="{95879226-6BD3-428B-BAC5-0E466705164D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Prosperita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D0723574-F57F-4D7D-B34B-A1ACDB3184B7}" type="parTrans" cxnId="{80502438-D9DA-49F1-8A67-CA626FD0D4C1}">
      <dgm:prSet/>
      <dgm:spPr/>
      <dgm:t>
        <a:bodyPr/>
        <a:lstStyle/>
        <a:p>
          <a:endParaRPr lang="cs-CZ"/>
        </a:p>
      </dgm:t>
    </dgm:pt>
    <dgm:pt modelId="{0F00B11D-A7FA-4F4B-A72C-81FC953E9928}" type="sibTrans" cxnId="{80502438-D9DA-49F1-8A67-CA626FD0D4C1}">
      <dgm:prSet/>
      <dgm:spPr/>
      <dgm:t>
        <a:bodyPr/>
        <a:lstStyle/>
        <a:p>
          <a:endParaRPr lang="cs-CZ"/>
        </a:p>
      </dgm:t>
    </dgm:pt>
    <dgm:pt modelId="{1C884422-F1C0-4455-B13D-7ECC0AE198F7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Spolupráce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8A14B2E4-482E-4027-ACDF-6456F6425E78}" type="parTrans" cxnId="{920B6C31-DA26-48A5-914D-20B14805D08E}">
      <dgm:prSet/>
      <dgm:spPr/>
      <dgm:t>
        <a:bodyPr/>
        <a:lstStyle/>
        <a:p>
          <a:endParaRPr lang="cs-CZ"/>
        </a:p>
      </dgm:t>
    </dgm:pt>
    <dgm:pt modelId="{C35FE0A6-BEC1-42FB-BCE2-06781A38A5C1}" type="sibTrans" cxnId="{920B6C31-DA26-48A5-914D-20B14805D08E}">
      <dgm:prSet/>
      <dgm:spPr/>
      <dgm:t>
        <a:bodyPr/>
        <a:lstStyle/>
        <a:p>
          <a:endParaRPr lang="cs-CZ"/>
        </a:p>
      </dgm:t>
    </dgm:pt>
    <dgm:pt modelId="{3A43DE12-847A-43C4-8BFB-05E09BA101ED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Nemovitosti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9143E130-926B-48C8-B6CD-01AD74E135EA}" type="parTrans" cxnId="{F53E111B-C335-4864-883E-8C244149ABDB}">
      <dgm:prSet/>
      <dgm:spPr/>
      <dgm:t>
        <a:bodyPr/>
        <a:lstStyle/>
        <a:p>
          <a:endParaRPr lang="cs-CZ"/>
        </a:p>
      </dgm:t>
    </dgm:pt>
    <dgm:pt modelId="{2BBBC700-466C-498C-89E9-66C44B89EC89}" type="sibTrans" cxnId="{F53E111B-C335-4864-883E-8C244149ABDB}">
      <dgm:prSet/>
      <dgm:spPr/>
      <dgm:t>
        <a:bodyPr/>
        <a:lstStyle/>
        <a:p>
          <a:endParaRPr lang="cs-CZ"/>
        </a:p>
      </dgm:t>
    </dgm:pt>
    <dgm:pt modelId="{25CDA22B-08E3-46B3-83CF-0D0A31F7CFF0}">
      <dgm:prSet phldrT="[Text]" custT="1"/>
      <dgm:spPr/>
      <dgm:t>
        <a:bodyPr/>
        <a:lstStyle/>
        <a:p>
          <a:r>
            <a:rPr lang="cs-CZ" sz="2000" dirty="0" smtClean="0">
              <a:latin typeface="Calibri" pitchFamily="34" charset="0"/>
              <a:cs typeface="Calibri" pitchFamily="34" charset="0"/>
            </a:rPr>
            <a:t>6 - Služby pro rozvoj podnikání</a:t>
          </a:r>
          <a:endParaRPr lang="cs-CZ" sz="2000" dirty="0">
            <a:latin typeface="Calibri" pitchFamily="34" charset="0"/>
            <a:cs typeface="Calibri" pitchFamily="34" charset="0"/>
          </a:endParaRPr>
        </a:p>
      </dgm:t>
    </dgm:pt>
    <dgm:pt modelId="{D34FC0A6-ABF2-415E-B8E0-4856782BC924}" type="parTrans" cxnId="{3CBD3795-A54F-44E9-A6C8-3FF4901C35CC}">
      <dgm:prSet/>
      <dgm:spPr/>
      <dgm:t>
        <a:bodyPr/>
        <a:lstStyle/>
        <a:p>
          <a:endParaRPr lang="cs-CZ"/>
        </a:p>
      </dgm:t>
    </dgm:pt>
    <dgm:pt modelId="{CD391870-133D-4154-9B65-C084056C59EF}" type="sibTrans" cxnId="{3CBD3795-A54F-44E9-A6C8-3FF4901C35CC}">
      <dgm:prSet/>
      <dgm:spPr/>
      <dgm:t>
        <a:bodyPr/>
        <a:lstStyle/>
        <a:p>
          <a:endParaRPr lang="cs-CZ"/>
        </a:p>
      </dgm:t>
    </dgm:pt>
    <dgm:pt modelId="{7ED9DE48-5231-473E-ABD1-07CC4C2E94B2}">
      <dgm:prSet custT="1"/>
      <dgm:spPr/>
      <dgm:t>
        <a:bodyPr/>
        <a:lstStyle/>
        <a:p>
          <a:r>
            <a:rPr lang="cs-CZ" sz="1800" dirty="0" smtClean="0">
              <a:latin typeface="Calibri" pitchFamily="34" charset="0"/>
              <a:cs typeface="Calibri" pitchFamily="34" charset="0"/>
            </a:rPr>
            <a:t>Poradenství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B67C289B-80ED-4A0D-8136-DE4D7156CAC2}" type="parTrans" cxnId="{916CF7F3-7C9C-4FE9-B39C-24833065725C}">
      <dgm:prSet/>
      <dgm:spPr/>
      <dgm:t>
        <a:bodyPr/>
        <a:lstStyle/>
        <a:p>
          <a:endParaRPr lang="cs-CZ"/>
        </a:p>
      </dgm:t>
    </dgm:pt>
    <dgm:pt modelId="{6DBB9C2D-3E77-4DC4-9615-ABDCE6E5F952}" type="sibTrans" cxnId="{916CF7F3-7C9C-4FE9-B39C-24833065725C}">
      <dgm:prSet/>
      <dgm:spPr/>
      <dgm:t>
        <a:bodyPr/>
        <a:lstStyle/>
        <a:p>
          <a:endParaRPr lang="cs-CZ"/>
        </a:p>
      </dgm:t>
    </dgm:pt>
    <dgm:pt modelId="{5A288BE3-F32C-49D9-95CF-E388E2FF2355}">
      <dgm:prSet custT="1"/>
      <dgm:spPr/>
      <dgm:t>
        <a:bodyPr/>
        <a:lstStyle/>
        <a:p>
          <a:r>
            <a:rPr lang="cs-CZ" sz="1800" dirty="0" smtClean="0">
              <a:latin typeface="Calibri" pitchFamily="34" charset="0"/>
              <a:cs typeface="Calibri" pitchFamily="34" charset="0"/>
            </a:rPr>
            <a:t>Marketing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6DE42660-412B-406A-9227-6C0FBC368B5F}" type="parTrans" cxnId="{5161FB9F-E928-4A3B-8F96-5011E9457925}">
      <dgm:prSet/>
      <dgm:spPr/>
      <dgm:t>
        <a:bodyPr/>
        <a:lstStyle/>
        <a:p>
          <a:endParaRPr lang="cs-CZ"/>
        </a:p>
      </dgm:t>
    </dgm:pt>
    <dgm:pt modelId="{8635EB43-4386-419B-AC3E-1956466879AD}" type="sibTrans" cxnId="{5161FB9F-E928-4A3B-8F96-5011E9457925}">
      <dgm:prSet/>
      <dgm:spPr/>
      <dgm:t>
        <a:bodyPr/>
        <a:lstStyle/>
        <a:p>
          <a:endParaRPr lang="cs-CZ"/>
        </a:p>
      </dgm:t>
    </dgm:pt>
    <dgm:pt modelId="{894DB143-F284-4379-A57A-043768C02157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VC fond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C11654EA-0E1A-4C66-A1E7-581593DBF7BC}" type="parTrans" cxnId="{8D15710D-9D21-42ED-B867-D9C40D082D42}">
      <dgm:prSet/>
      <dgm:spPr/>
      <dgm:t>
        <a:bodyPr/>
        <a:lstStyle/>
        <a:p>
          <a:endParaRPr lang="cs-CZ"/>
        </a:p>
      </dgm:t>
    </dgm:pt>
    <dgm:pt modelId="{8B24BA65-1175-47FA-8439-C0BB08CA6545}" type="sibTrans" cxnId="{8D15710D-9D21-42ED-B867-D9C40D082D42}">
      <dgm:prSet/>
      <dgm:spPr/>
      <dgm:t>
        <a:bodyPr/>
        <a:lstStyle/>
        <a:p>
          <a:endParaRPr lang="cs-CZ"/>
        </a:p>
      </dgm:t>
    </dgm:pt>
    <dgm:pt modelId="{2EC2BF5D-433E-4229-970B-D0E621986D59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ICT v podnicích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31554BB8-9255-40F3-8647-95943C077BA4}" type="parTrans" cxnId="{F079A4ED-78DA-4BAB-B0E6-936E642CC1A6}">
      <dgm:prSet/>
      <dgm:spPr/>
      <dgm:t>
        <a:bodyPr/>
        <a:lstStyle/>
        <a:p>
          <a:endParaRPr lang="cs-CZ"/>
        </a:p>
      </dgm:t>
    </dgm:pt>
    <dgm:pt modelId="{DD1B3E0B-410E-451A-878F-486388CAD6D5}" type="sibTrans" cxnId="{F079A4ED-78DA-4BAB-B0E6-936E642CC1A6}">
      <dgm:prSet/>
      <dgm:spPr/>
      <dgm:t>
        <a:bodyPr/>
        <a:lstStyle/>
        <a:p>
          <a:endParaRPr lang="cs-CZ"/>
        </a:p>
      </dgm:t>
    </dgm:pt>
    <dgm:pt modelId="{77C1ADA3-1BEF-4A5D-982B-6317E7A5D821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ICT a strategické služby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56254932-74D7-4371-BB66-74FC2895E15C}" type="parTrans" cxnId="{00741781-687A-4939-92FB-73C850E2EEB8}">
      <dgm:prSet/>
      <dgm:spPr/>
      <dgm:t>
        <a:bodyPr/>
        <a:lstStyle/>
        <a:p>
          <a:endParaRPr lang="cs-CZ"/>
        </a:p>
      </dgm:t>
    </dgm:pt>
    <dgm:pt modelId="{8440650E-450E-451B-B399-54BC0B0CF685}" type="sibTrans" cxnId="{00741781-687A-4939-92FB-73C850E2EEB8}">
      <dgm:prSet/>
      <dgm:spPr/>
      <dgm:t>
        <a:bodyPr/>
        <a:lstStyle/>
        <a:p>
          <a:endParaRPr lang="cs-CZ"/>
        </a:p>
      </dgm:t>
    </dgm:pt>
    <dgm:pt modelId="{E5B183C4-C7B4-47FE-B2A7-1CA8708B3D9D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Rozvoj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C5C09796-251E-4268-92FE-2F6D3D8C5828}" type="parTrans" cxnId="{BA4A7F1B-0266-4B4A-9D93-A91E08959759}">
      <dgm:prSet/>
      <dgm:spPr/>
      <dgm:t>
        <a:bodyPr/>
        <a:lstStyle/>
        <a:p>
          <a:endParaRPr lang="cs-CZ"/>
        </a:p>
      </dgm:t>
    </dgm:pt>
    <dgm:pt modelId="{CE562FE4-AEE8-4049-AD57-36CCF920F8FC}" type="sibTrans" cxnId="{BA4A7F1B-0266-4B4A-9D93-A91E08959759}">
      <dgm:prSet/>
      <dgm:spPr/>
      <dgm:t>
        <a:bodyPr/>
        <a:lstStyle/>
        <a:p>
          <a:endParaRPr lang="cs-CZ"/>
        </a:p>
      </dgm:t>
    </dgm:pt>
    <dgm:pt modelId="{4E4BF652-4B03-4F00-B2B2-488640472D40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cs-CZ" sz="1800" dirty="0" smtClean="0">
              <a:latin typeface="Calibri" pitchFamily="34" charset="0"/>
              <a:cs typeface="Calibri" pitchFamily="34" charset="0"/>
            </a:rPr>
            <a:t>Školicí střediska</a:t>
          </a:r>
          <a:endParaRPr lang="cs-CZ" sz="1800" dirty="0">
            <a:latin typeface="Calibri" pitchFamily="34" charset="0"/>
            <a:cs typeface="Calibri" pitchFamily="34" charset="0"/>
          </a:endParaRPr>
        </a:p>
      </dgm:t>
    </dgm:pt>
    <dgm:pt modelId="{FAEC74A7-7A00-49E6-8412-E6CAF4C1E70B}" type="parTrans" cxnId="{82307908-03C8-4784-BAAE-58F6FC1003D3}">
      <dgm:prSet/>
      <dgm:spPr/>
      <dgm:t>
        <a:bodyPr/>
        <a:lstStyle/>
        <a:p>
          <a:endParaRPr lang="cs-CZ"/>
        </a:p>
      </dgm:t>
    </dgm:pt>
    <dgm:pt modelId="{6D01FF66-FFB7-419C-A9A5-692BE5AA992F}" type="sibTrans" cxnId="{82307908-03C8-4784-BAAE-58F6FC1003D3}">
      <dgm:prSet/>
      <dgm:spPr/>
      <dgm:t>
        <a:bodyPr/>
        <a:lstStyle/>
        <a:p>
          <a:endParaRPr lang="cs-CZ"/>
        </a:p>
      </dgm:t>
    </dgm:pt>
    <dgm:pt modelId="{208FBDB1-191B-4697-B32C-0E8BE7168B86}" type="pres">
      <dgm:prSet presAssocID="{05D57082-5517-4A36-8FDB-447DA60F200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2426E02-4893-451A-8686-5B1E7AFEFE25}" type="pres">
      <dgm:prSet presAssocID="{8450CE8D-6C29-48FE-9E74-72E6D01B7B47}" presName="compNode" presStyleCnt="0"/>
      <dgm:spPr/>
      <dgm:t>
        <a:bodyPr/>
        <a:lstStyle/>
        <a:p>
          <a:endParaRPr lang="cs-CZ"/>
        </a:p>
      </dgm:t>
    </dgm:pt>
    <dgm:pt modelId="{6067493A-33D9-4B19-A58D-59D39B41C149}" type="pres">
      <dgm:prSet presAssocID="{8450CE8D-6C29-48FE-9E74-72E6D01B7B47}" presName="childRect" presStyleLbl="bgAcc1" presStyleIdx="0" presStyleCnt="6" custScaleX="134057" custScaleY="48928" custLinFactNeighborX="-36317" custLinFactNeighborY="-126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80F4BF-AF13-4C5E-B8B2-F4D7DE95D9D2}" type="pres">
      <dgm:prSet presAssocID="{8450CE8D-6C29-48FE-9E74-72E6D01B7B4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0A34BA-D686-494A-8886-52DAC0388249}" type="pres">
      <dgm:prSet presAssocID="{8450CE8D-6C29-48FE-9E74-72E6D01B7B47}" presName="parentRect" presStyleLbl="alignNode1" presStyleIdx="0" presStyleCnt="6" custScaleX="134057" custScaleY="100615" custLinFactNeighborX="-36317" custLinFactNeighborY="-84018"/>
      <dgm:spPr/>
      <dgm:t>
        <a:bodyPr/>
        <a:lstStyle/>
        <a:p>
          <a:endParaRPr lang="cs-CZ"/>
        </a:p>
      </dgm:t>
    </dgm:pt>
    <dgm:pt modelId="{C196B951-FF86-441A-814F-76CA65E1259C}" type="pres">
      <dgm:prSet presAssocID="{8450CE8D-6C29-48FE-9E74-72E6D01B7B47}" presName="adorn" presStyleLbl="fgAccFollowNode1" presStyleIdx="0" presStyleCnt="6" custScaleX="166178" custScaleY="167311" custLinFactNeighborX="-53735" custLinFactNeighborY="-7298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cs-CZ"/>
        </a:p>
      </dgm:t>
    </dgm:pt>
    <dgm:pt modelId="{B0637E2B-7C47-44A9-ABB0-D14A20351680}" type="pres">
      <dgm:prSet presAssocID="{6F5A799A-0BF5-464A-8E7E-53098C36256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256B782-6FCB-4AA4-AD5A-FB5F82AAFEDE}" type="pres">
      <dgm:prSet presAssocID="{717289BF-A9E1-4771-83CE-19DB3071449E}" presName="compNode" presStyleCnt="0"/>
      <dgm:spPr/>
      <dgm:t>
        <a:bodyPr/>
        <a:lstStyle/>
        <a:p>
          <a:endParaRPr lang="cs-CZ"/>
        </a:p>
      </dgm:t>
    </dgm:pt>
    <dgm:pt modelId="{E2825B42-F861-4DF3-9765-453573050531}" type="pres">
      <dgm:prSet presAssocID="{717289BF-A9E1-4771-83CE-19DB3071449E}" presName="childRect" presStyleLbl="bgAcc1" presStyleIdx="1" presStyleCnt="6" custScaleX="137213" custScaleY="168367" custLinFactX="-77693" custLinFactY="4727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9E7D77-B0E0-4C60-A68B-CF819BEBF9A6}" type="pres">
      <dgm:prSet presAssocID="{717289BF-A9E1-4771-83CE-19DB3071449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8D3E2F-FB22-4EBF-80F1-77F8029B2901}" type="pres">
      <dgm:prSet presAssocID="{717289BF-A9E1-4771-83CE-19DB3071449E}" presName="parentRect" presStyleLbl="alignNode1" presStyleIdx="1" presStyleCnt="6" custScaleX="137213" custLinFactX="-78341" custLinFactY="200000" custLinFactNeighborX="-100000" custLinFactNeighborY="212058"/>
      <dgm:spPr/>
      <dgm:t>
        <a:bodyPr/>
        <a:lstStyle/>
        <a:p>
          <a:endParaRPr lang="cs-CZ"/>
        </a:p>
      </dgm:t>
    </dgm:pt>
    <dgm:pt modelId="{A528C46C-FC6B-4CD9-A7B1-A06A9048B104}" type="pres">
      <dgm:prSet presAssocID="{717289BF-A9E1-4771-83CE-19DB3071449E}" presName="adorn" presStyleLbl="fgAccFollowNode1" presStyleIdx="1" presStyleCnt="6" custScaleX="166178" custScaleY="167311" custLinFactX="-200000" custLinFactY="192119" custLinFactNeighborX="-263818" custLinFactNeighborY="20000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cs-CZ"/>
        </a:p>
      </dgm:t>
    </dgm:pt>
    <dgm:pt modelId="{FDE5AE7C-0A4C-4672-A353-CFBE7FF71F89}" type="pres">
      <dgm:prSet presAssocID="{06F76004-7DD8-48D2-BFDF-B585838893B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87230FB-2362-4D75-83BA-D438D6782CED}" type="pres">
      <dgm:prSet presAssocID="{6D833CC5-4353-4B3C-B368-8F0EE41FFA3C}" presName="compNode" presStyleCnt="0"/>
      <dgm:spPr/>
      <dgm:t>
        <a:bodyPr/>
        <a:lstStyle/>
        <a:p>
          <a:endParaRPr lang="cs-CZ"/>
        </a:p>
      </dgm:t>
    </dgm:pt>
    <dgm:pt modelId="{A6292C93-4CB0-4D7D-A319-5864E660BD58}" type="pres">
      <dgm:prSet presAssocID="{6D833CC5-4353-4B3C-B368-8F0EE41FFA3C}" presName="childRect" presStyleLbl="bgAcc1" presStyleIdx="2" presStyleCnt="6" custScaleX="121421" custScaleY="50225" custLinFactX="-51993" custLinFactNeighborX="-100000" custLinFactNeighborY="-115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7F4088-A7FB-4553-B271-C727E0102584}" type="pres">
      <dgm:prSet presAssocID="{6D833CC5-4353-4B3C-B368-8F0EE41FFA3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78151E-C5B6-4663-B8BA-BE43590F260E}" type="pres">
      <dgm:prSet presAssocID="{6D833CC5-4353-4B3C-B368-8F0EE41FFA3C}" presName="parentRect" presStyleLbl="alignNode1" presStyleIdx="2" presStyleCnt="6" custScaleX="121421" custScaleY="154814" custLinFactX="-51993" custLinFactNeighborX="-100000" custLinFactNeighborY="-79467"/>
      <dgm:spPr/>
      <dgm:t>
        <a:bodyPr/>
        <a:lstStyle/>
        <a:p>
          <a:endParaRPr lang="cs-CZ"/>
        </a:p>
      </dgm:t>
    </dgm:pt>
    <dgm:pt modelId="{F5C7367F-CA4E-4D04-9907-A50A33B39C40}" type="pres">
      <dgm:prSet presAssocID="{6D833CC5-4353-4B3C-B368-8F0EE41FFA3C}" presName="adorn" presStyleLbl="fgAccFollowNode1" presStyleIdx="2" presStyleCnt="6" custScaleX="166178" custScaleY="167311" custLinFactX="-198489" custLinFactNeighborX="-200000" custLinFactNeighborY="-6152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  <dgm:t>
        <a:bodyPr/>
        <a:lstStyle/>
        <a:p>
          <a:endParaRPr lang="cs-CZ"/>
        </a:p>
      </dgm:t>
    </dgm:pt>
    <dgm:pt modelId="{84317C50-4CA3-4F6A-A4A4-3DD93292C0BA}" type="pres">
      <dgm:prSet presAssocID="{1F9A867C-6FB4-426C-AD42-F7061901DA0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3584CBF8-A248-42DC-A05E-0158DDFBFF4D}" type="pres">
      <dgm:prSet presAssocID="{36A09C10-236F-4B46-A1C5-DE6DCC58D73A}" presName="compNode" presStyleCnt="0"/>
      <dgm:spPr/>
      <dgm:t>
        <a:bodyPr/>
        <a:lstStyle/>
        <a:p>
          <a:endParaRPr lang="cs-CZ"/>
        </a:p>
      </dgm:t>
    </dgm:pt>
    <dgm:pt modelId="{C419DEA8-C6C7-4BB2-8D49-0F7CD15417E5}" type="pres">
      <dgm:prSet presAssocID="{36A09C10-236F-4B46-A1C5-DE6DCC58D73A}" presName="childRect" presStyleLbl="bgAcc1" presStyleIdx="3" presStyleCnt="6" custScaleX="118814" custScaleY="97081" custLinFactX="39224" custLinFactNeighborX="100000" custLinFactNeighborY="-619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3ADBB1-4733-43C9-A236-C927B9CD2996}" type="pres">
      <dgm:prSet presAssocID="{36A09C10-236F-4B46-A1C5-DE6DCC58D73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FD97F0-3837-4FAA-B259-969314CEBDB6}" type="pres">
      <dgm:prSet presAssocID="{36A09C10-236F-4B46-A1C5-DE6DCC58D73A}" presName="parentRect" presStyleLbl="alignNode1" presStyleIdx="3" presStyleCnt="6" custScaleX="118814" custLinFactX="39224" custLinFactY="-100000" custLinFactNeighborX="100000" custLinFactNeighborY="-113769"/>
      <dgm:spPr/>
      <dgm:t>
        <a:bodyPr/>
        <a:lstStyle/>
        <a:p>
          <a:endParaRPr lang="cs-CZ"/>
        </a:p>
      </dgm:t>
    </dgm:pt>
    <dgm:pt modelId="{2167FCCB-C4DC-41B0-AAAF-7AFC56E8C364}" type="pres">
      <dgm:prSet presAssocID="{36A09C10-236F-4B46-A1C5-DE6DCC58D73A}" presName="adorn" presStyleLbl="fgAccFollowNode1" presStyleIdx="3" presStyleCnt="6" custScaleX="166178" custScaleY="167311" custLinFactX="200000" custLinFactY="-80630" custLinFactNeighborX="246132" custLinFactNeighborY="-10000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cs-CZ"/>
        </a:p>
      </dgm:t>
    </dgm:pt>
    <dgm:pt modelId="{4BF2CFB5-B4C3-4293-94E2-187CD496B4FF}" type="pres">
      <dgm:prSet presAssocID="{780256BA-A8C5-4593-9DE8-80C9366629A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0DB8A3B-F0CA-4E80-AA89-57A409DA4B5A}" type="pres">
      <dgm:prSet presAssocID="{CDDE8F80-EA4E-48D7-82DA-82087A4D8619}" presName="compNode" presStyleCnt="0"/>
      <dgm:spPr/>
      <dgm:t>
        <a:bodyPr/>
        <a:lstStyle/>
        <a:p>
          <a:endParaRPr lang="cs-CZ"/>
        </a:p>
      </dgm:t>
    </dgm:pt>
    <dgm:pt modelId="{4A5C4837-A5DB-4260-BED3-CD209B7115D0}" type="pres">
      <dgm:prSet presAssocID="{CDDE8F80-EA4E-48D7-82DA-82087A4D8619}" presName="childRect" presStyleLbl="bgAcc1" presStyleIdx="4" presStyleCnt="6" custScaleX="139785" custLinFactX="67242" custLinFactY="-95549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5AB0A1-1937-4E54-B1A8-2E77EDB38DCD}" type="pres">
      <dgm:prSet presAssocID="{CDDE8F80-EA4E-48D7-82DA-82087A4D861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0E6995-FD17-4C21-93FF-017B790F7125}" type="pres">
      <dgm:prSet presAssocID="{CDDE8F80-EA4E-48D7-82DA-82087A4D8619}" presName="parentRect" presStyleLbl="alignNode1" presStyleIdx="4" presStyleCnt="6" custScaleX="139785" custScaleY="215349" custLinFactX="67242" custLinFactY="-200000" custLinFactNeighborX="100000" custLinFactNeighborY="-208795"/>
      <dgm:spPr/>
      <dgm:t>
        <a:bodyPr/>
        <a:lstStyle/>
        <a:p>
          <a:endParaRPr lang="cs-CZ"/>
        </a:p>
      </dgm:t>
    </dgm:pt>
    <dgm:pt modelId="{B7003DDA-0B9E-48DA-BDD2-3B198F080D52}" type="pres">
      <dgm:prSet presAssocID="{CDDE8F80-EA4E-48D7-82DA-82087A4D8619}" presName="adorn" presStyleLbl="fgAccFollowNode1" presStyleIdx="4" presStyleCnt="6" custScaleX="166178" custScaleY="167311" custLinFactX="249611" custLinFactY="-143291" custLinFactNeighborX="300000" custLinFactNeighborY="-20000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cs-CZ"/>
        </a:p>
      </dgm:t>
    </dgm:pt>
    <dgm:pt modelId="{965B3328-DF1A-4CCB-A72A-1AFE86543F16}" type="pres">
      <dgm:prSet presAssocID="{950011C9-4BC7-4C13-8428-A62CF75ED6C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DC7045D-DF54-4DEC-9CA5-0EFDF7CC9978}" type="pres">
      <dgm:prSet presAssocID="{25CDA22B-08E3-46B3-83CF-0D0A31F7CFF0}" presName="compNode" presStyleCnt="0"/>
      <dgm:spPr/>
      <dgm:t>
        <a:bodyPr/>
        <a:lstStyle/>
        <a:p>
          <a:endParaRPr lang="cs-CZ"/>
        </a:p>
      </dgm:t>
    </dgm:pt>
    <dgm:pt modelId="{D4AD8E26-09E3-4C86-B015-79D6A8F7780B}" type="pres">
      <dgm:prSet presAssocID="{25CDA22B-08E3-46B3-83CF-0D0A31F7CFF0}" presName="childRect" presStyleLbl="bgAcc1" presStyleIdx="5" presStyleCnt="6" custScaleX="140680" custScaleY="60279" custLinFactNeighborX="17620" custLinFactNeighborY="46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6E6BD4-71C5-4425-A1D4-8F81A96D28DA}" type="pres">
      <dgm:prSet presAssocID="{25CDA22B-08E3-46B3-83CF-0D0A31F7CFF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6913AC-D09B-448A-916C-627D1A172796}" type="pres">
      <dgm:prSet presAssocID="{25CDA22B-08E3-46B3-83CF-0D0A31F7CFF0}" presName="parentRect" presStyleLbl="alignNode1" presStyleIdx="5" presStyleCnt="6" custScaleX="140680" custScaleY="164192" custLinFactNeighborX="17045" custLinFactNeighborY="-9433"/>
      <dgm:spPr/>
      <dgm:t>
        <a:bodyPr/>
        <a:lstStyle/>
        <a:p>
          <a:endParaRPr lang="cs-CZ"/>
        </a:p>
      </dgm:t>
    </dgm:pt>
    <dgm:pt modelId="{0F6E09DF-00F2-46C5-A657-8B6C52C663CE}" type="pres">
      <dgm:prSet presAssocID="{25CDA22B-08E3-46B3-83CF-0D0A31F7CFF0}" presName="adorn" presStyleLbl="fgAccFollowNode1" presStyleIdx="5" presStyleCnt="6" custScaleX="166178" custScaleY="167311" custLinFactX="31983" custLinFactNeighborX="100000" custLinFactNeighborY="31910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cs-CZ"/>
        </a:p>
      </dgm:t>
    </dgm:pt>
  </dgm:ptLst>
  <dgm:cxnLst>
    <dgm:cxn modelId="{6AE755C1-5BAA-497A-9A9F-B0A01F5901FA}" type="presOf" srcId="{1C884422-F1C0-4455-B13D-7ECC0AE198F7}" destId="{4A5C4837-A5DB-4260-BED3-CD209B7115D0}" srcOrd="0" destOrd="1" presId="urn:microsoft.com/office/officeart/2005/8/layout/bList2"/>
    <dgm:cxn modelId="{63786B6B-2E15-4F8E-817D-0D18CACC9FAA}" type="presOf" srcId="{C2E04F7D-74DE-4BA3-9AF1-04E6D177A18C}" destId="{E2825B42-F861-4DF3-9765-453573050531}" srcOrd="0" destOrd="0" presId="urn:microsoft.com/office/officeart/2005/8/layout/bList2"/>
    <dgm:cxn modelId="{14519A6F-43A3-4821-9121-BDA7337623DF}" type="presOf" srcId="{36A09C10-236F-4B46-A1C5-DE6DCC58D73A}" destId="{363ADBB1-4733-43C9-A236-C927B9CD2996}" srcOrd="0" destOrd="0" presId="urn:microsoft.com/office/officeart/2005/8/layout/bList2"/>
    <dgm:cxn modelId="{C7AC9FF1-A83A-4509-9988-70FE7C9259FF}" type="presOf" srcId="{6F5A799A-0BF5-464A-8E7E-53098C362566}" destId="{B0637E2B-7C47-44A9-ABB0-D14A20351680}" srcOrd="0" destOrd="0" presId="urn:microsoft.com/office/officeart/2005/8/layout/bList2"/>
    <dgm:cxn modelId="{F079A4ED-78DA-4BAB-B0E6-936E642CC1A6}" srcId="{717289BF-A9E1-4771-83CE-19DB3071449E}" destId="{2EC2BF5D-433E-4229-970B-D0E621986D59}" srcOrd="3" destOrd="0" parTransId="{31554BB8-9255-40F3-8647-95943C077BA4}" sibTransId="{DD1B3E0B-410E-451A-878F-486388CAD6D5}"/>
    <dgm:cxn modelId="{50AADBAD-9CD8-4B25-8E61-0A1F832EBE0E}" srcId="{05D57082-5517-4A36-8FDB-447DA60F2006}" destId="{36A09C10-236F-4B46-A1C5-DE6DCC58D73A}" srcOrd="3" destOrd="0" parTransId="{1AEB21E2-AA71-494F-92F0-3E32662AD5B9}" sibTransId="{780256BA-A8C5-4593-9DE8-80C9366629A8}"/>
    <dgm:cxn modelId="{485F661F-D623-4CC6-B435-F255DFB30CD1}" srcId="{05D57082-5517-4A36-8FDB-447DA60F2006}" destId="{717289BF-A9E1-4771-83CE-19DB3071449E}" srcOrd="1" destOrd="0" parTransId="{DE4E5734-B9B3-4180-90C2-6E6C4334571A}" sibTransId="{06F76004-7DD8-48D2-BFDF-B585838893BB}"/>
    <dgm:cxn modelId="{3656F1A1-AFA6-428D-B2F9-F23049ED034F}" type="presOf" srcId="{894DB143-F284-4379-A57A-043768C02157}" destId="{E2825B42-F861-4DF3-9765-453573050531}" srcOrd="0" destOrd="2" presId="urn:microsoft.com/office/officeart/2005/8/layout/bList2"/>
    <dgm:cxn modelId="{707594E1-2900-49C9-801C-4E17F2B342F6}" type="presOf" srcId="{EF79EA19-8803-41BC-B493-2729EBA42EC3}" destId="{E2825B42-F861-4DF3-9765-453573050531}" srcOrd="0" destOrd="1" presId="urn:microsoft.com/office/officeart/2005/8/layout/bList2"/>
    <dgm:cxn modelId="{9BC9BA49-37C6-41B4-B74E-A3EFC8915DBD}" srcId="{36A09C10-236F-4B46-A1C5-DE6DCC58D73A}" destId="{24253C6E-8D4D-448E-89BA-3EFF4522706F}" srcOrd="1" destOrd="0" parTransId="{348390E2-4C16-4836-B289-F0546603F06F}" sibTransId="{74A559EE-CF11-4C1A-9887-857784599BC2}"/>
    <dgm:cxn modelId="{E42FD8BB-B062-4D0B-81C7-81585643729B}" type="presOf" srcId="{6D833CC5-4353-4B3C-B368-8F0EE41FFA3C}" destId="{A07F4088-A7FB-4553-B271-C727E0102584}" srcOrd="0" destOrd="0" presId="urn:microsoft.com/office/officeart/2005/8/layout/bList2"/>
    <dgm:cxn modelId="{82F0BE32-FF7A-43AC-ABD1-706D2E738591}" type="presOf" srcId="{717289BF-A9E1-4771-83CE-19DB3071449E}" destId="{9C8D3E2F-FB22-4EBF-80F1-77F8029B2901}" srcOrd="1" destOrd="0" presId="urn:microsoft.com/office/officeart/2005/8/layout/bList2"/>
    <dgm:cxn modelId="{80502438-D9DA-49F1-8A67-CA626FD0D4C1}" srcId="{CDDE8F80-EA4E-48D7-82DA-82087A4D8619}" destId="{95879226-6BD3-428B-BAC5-0E466705164D}" srcOrd="0" destOrd="0" parTransId="{D0723574-F57F-4D7D-B34B-A1ACDB3184B7}" sibTransId="{0F00B11D-A7FA-4F4B-A72C-81FC953E9928}"/>
    <dgm:cxn modelId="{3793AB00-4ACC-4A79-B0B5-B67CA04944C7}" type="presOf" srcId="{95879226-6BD3-428B-BAC5-0E466705164D}" destId="{4A5C4837-A5DB-4260-BED3-CD209B7115D0}" srcOrd="0" destOrd="0" presId="urn:microsoft.com/office/officeart/2005/8/layout/bList2"/>
    <dgm:cxn modelId="{8E9BB244-E547-4BA6-84C2-08A0A9D5BA81}" type="presOf" srcId="{E5B183C4-C7B4-47FE-B2A7-1CA8708B3D9D}" destId="{E2825B42-F861-4DF3-9765-453573050531}" srcOrd="0" destOrd="5" presId="urn:microsoft.com/office/officeart/2005/8/layout/bList2"/>
    <dgm:cxn modelId="{920B6C31-DA26-48A5-914D-20B14805D08E}" srcId="{CDDE8F80-EA4E-48D7-82DA-82087A4D8619}" destId="{1C884422-F1C0-4455-B13D-7ECC0AE198F7}" srcOrd="1" destOrd="0" parTransId="{8A14B2E4-482E-4027-ACDF-6456F6425E78}" sibTransId="{C35FE0A6-BEC1-42FB-BCE2-06781A38A5C1}"/>
    <dgm:cxn modelId="{A7805BB0-74FC-44EB-A5FB-23AA9148791E}" srcId="{8450CE8D-6C29-48FE-9E74-72E6D01B7B47}" destId="{EC71A6C7-8F38-489A-BB49-2F14F2BE0289}" srcOrd="0" destOrd="0" parTransId="{6D13AFA1-3495-48D5-8537-AA3225697BD9}" sibTransId="{31C9801B-4F42-4659-ABF6-1E54E3C89325}"/>
    <dgm:cxn modelId="{3B40C6E9-D8F0-4893-89A7-C8D0A8833411}" srcId="{05D57082-5517-4A36-8FDB-447DA60F2006}" destId="{CDDE8F80-EA4E-48D7-82DA-82087A4D8619}" srcOrd="4" destOrd="0" parTransId="{558915B1-5C1F-4BA1-8E44-D3FDF27ED083}" sibTransId="{950011C9-4BC7-4C13-8428-A62CF75ED6C2}"/>
    <dgm:cxn modelId="{FE95F871-3EC0-4E00-8BA5-9E8450E30E38}" type="presOf" srcId="{36A09C10-236F-4B46-A1C5-DE6DCC58D73A}" destId="{90FD97F0-3837-4FAA-B259-969314CEBDB6}" srcOrd="1" destOrd="0" presId="urn:microsoft.com/office/officeart/2005/8/layout/bList2"/>
    <dgm:cxn modelId="{C86602B4-0201-497C-BF86-0DB074965C6B}" srcId="{717289BF-A9E1-4771-83CE-19DB3071449E}" destId="{EF79EA19-8803-41BC-B493-2729EBA42EC3}" srcOrd="1" destOrd="0" parTransId="{797F591D-BCB6-4B7A-9DAA-9C0F525F06D5}" sibTransId="{93674EBA-ECC2-4CF3-8D3F-36019B25CDA2}"/>
    <dgm:cxn modelId="{D68282E2-A77A-4D16-AFAD-9859A52D4D2F}" type="presOf" srcId="{8450CE8D-6C29-48FE-9E74-72E6D01B7B47}" destId="{FD0A34BA-D686-494A-8886-52DAC0388249}" srcOrd="1" destOrd="0" presId="urn:microsoft.com/office/officeart/2005/8/layout/bList2"/>
    <dgm:cxn modelId="{916CF7F3-7C9C-4FE9-B39C-24833065725C}" srcId="{25CDA22B-08E3-46B3-83CF-0D0A31F7CFF0}" destId="{7ED9DE48-5231-473E-ABD1-07CC4C2E94B2}" srcOrd="0" destOrd="0" parTransId="{B67C289B-80ED-4A0D-8136-DE4D7156CAC2}" sibTransId="{6DBB9C2D-3E77-4DC4-9615-ABDCE6E5F952}"/>
    <dgm:cxn modelId="{F8D3A42F-9F75-4665-9934-5EA6619FE609}" srcId="{717289BF-A9E1-4771-83CE-19DB3071449E}" destId="{C2E04F7D-74DE-4BA3-9AF1-04E6D177A18C}" srcOrd="0" destOrd="0" parTransId="{25E8BF57-0276-49BE-8009-8CDB59623304}" sibTransId="{C7944FF9-37D8-4189-851A-D00A2434D7AB}"/>
    <dgm:cxn modelId="{561586E9-71EE-4748-BBA4-A3A391267C8A}" srcId="{36A09C10-236F-4B46-A1C5-DE6DCC58D73A}" destId="{A7C8357B-41F5-4DEB-852D-AE8B47BF2C15}" srcOrd="0" destOrd="0" parTransId="{AC45451E-95C9-42BE-AFD1-CD7E5825CC5D}" sibTransId="{916B0BE2-14C0-4170-8503-9864DD446541}"/>
    <dgm:cxn modelId="{82307908-03C8-4784-BAAE-58F6FC1003D3}" srcId="{CDDE8F80-EA4E-48D7-82DA-82087A4D8619}" destId="{4E4BF652-4B03-4F00-B2B2-488640472D40}" srcOrd="2" destOrd="0" parTransId="{FAEC74A7-7A00-49E6-8412-E6CAF4C1E70B}" sibTransId="{6D01FF66-FFB7-419C-A9A5-692BE5AA992F}"/>
    <dgm:cxn modelId="{1F8D5913-1C59-4A1A-B18A-41FB35B292D2}" srcId="{05D57082-5517-4A36-8FDB-447DA60F2006}" destId="{6D833CC5-4353-4B3C-B368-8F0EE41FFA3C}" srcOrd="2" destOrd="0" parTransId="{F236EFBF-F8AE-4A8E-91EF-ECB3A3D26C7F}" sibTransId="{1F9A867C-6FB4-426C-AD42-F7061901DA03}"/>
    <dgm:cxn modelId="{8B95244A-FD10-4486-BCE1-3E3899788448}" type="presOf" srcId="{717289BF-A9E1-4771-83CE-19DB3071449E}" destId="{469E7D77-B0E0-4C60-A68B-CF819BEBF9A6}" srcOrd="0" destOrd="0" presId="urn:microsoft.com/office/officeart/2005/8/layout/bList2"/>
    <dgm:cxn modelId="{4B2F2DDE-54F3-4DD8-B202-27F9EFC3BB34}" srcId="{05D57082-5517-4A36-8FDB-447DA60F2006}" destId="{8450CE8D-6C29-48FE-9E74-72E6D01B7B47}" srcOrd="0" destOrd="0" parTransId="{868E1002-6393-4417-ADC5-307A1BFDD65A}" sibTransId="{6F5A799A-0BF5-464A-8E7E-53098C362566}"/>
    <dgm:cxn modelId="{FF1EEAE5-41B2-48EF-BA12-AAC236BF10DA}" type="presOf" srcId="{3A43DE12-847A-43C4-8BFB-05E09BA101ED}" destId="{4A5C4837-A5DB-4260-BED3-CD209B7115D0}" srcOrd="0" destOrd="3" presId="urn:microsoft.com/office/officeart/2005/8/layout/bList2"/>
    <dgm:cxn modelId="{5161FB9F-E928-4A3B-8F96-5011E9457925}" srcId="{25CDA22B-08E3-46B3-83CF-0D0A31F7CFF0}" destId="{5A288BE3-F32C-49D9-95CF-E388E2FF2355}" srcOrd="1" destOrd="0" parTransId="{6DE42660-412B-406A-9227-6C0FBC368B5F}" sibTransId="{8635EB43-4386-419B-AC3E-1956466879AD}"/>
    <dgm:cxn modelId="{478D85A4-9A95-487F-AFBF-3C18A3892B6B}" type="presOf" srcId="{6D833CC5-4353-4B3C-B368-8F0EE41FFA3C}" destId="{F678151E-C5B6-4663-B8BA-BE43590F260E}" srcOrd="1" destOrd="0" presId="urn:microsoft.com/office/officeart/2005/8/layout/bList2"/>
    <dgm:cxn modelId="{95F1B430-7210-4A48-BA04-8342D475BABC}" type="presOf" srcId="{05D57082-5517-4A36-8FDB-447DA60F2006}" destId="{208FBDB1-191B-4697-B32C-0E8BE7168B86}" srcOrd="0" destOrd="0" presId="urn:microsoft.com/office/officeart/2005/8/layout/bList2"/>
    <dgm:cxn modelId="{3CBD3795-A54F-44E9-A6C8-3FF4901C35CC}" srcId="{05D57082-5517-4A36-8FDB-447DA60F2006}" destId="{25CDA22B-08E3-46B3-83CF-0D0A31F7CFF0}" srcOrd="5" destOrd="0" parTransId="{D34FC0A6-ABF2-415E-B8E0-4856782BC924}" sibTransId="{CD391870-133D-4154-9B65-C084056C59EF}"/>
    <dgm:cxn modelId="{79E23D6A-8DB4-4599-8E24-8A1E6EAEB3EB}" type="presOf" srcId="{7ED9DE48-5231-473E-ABD1-07CC4C2E94B2}" destId="{D4AD8E26-09E3-4C86-B015-79D6A8F7780B}" srcOrd="0" destOrd="0" presId="urn:microsoft.com/office/officeart/2005/8/layout/bList2"/>
    <dgm:cxn modelId="{80682197-BB17-4637-A69D-A8B28C156659}" type="presOf" srcId="{06F76004-7DD8-48D2-BFDF-B585838893BB}" destId="{FDE5AE7C-0A4C-4672-A353-CFBE7FF71F89}" srcOrd="0" destOrd="0" presId="urn:microsoft.com/office/officeart/2005/8/layout/bList2"/>
    <dgm:cxn modelId="{BEF8A50D-E46F-4455-A909-66144CEC6814}" type="presOf" srcId="{8450CE8D-6C29-48FE-9E74-72E6D01B7B47}" destId="{0D80F4BF-AF13-4C5E-B8B2-F4D7DE95D9D2}" srcOrd="0" destOrd="0" presId="urn:microsoft.com/office/officeart/2005/8/layout/bList2"/>
    <dgm:cxn modelId="{BA4A7F1B-0266-4B4A-9D93-A91E08959759}" srcId="{717289BF-A9E1-4771-83CE-19DB3071449E}" destId="{E5B183C4-C7B4-47FE-B2A7-1CA8708B3D9D}" srcOrd="5" destOrd="0" parTransId="{C5C09796-251E-4268-92FE-2F6D3D8C5828}" sibTransId="{CE562FE4-AEE8-4049-AD57-36CCF920F8FC}"/>
    <dgm:cxn modelId="{CAAC56E5-58F8-4C38-B189-B0F2B6376439}" type="presOf" srcId="{CDDE8F80-EA4E-48D7-82DA-82087A4D8619}" destId="{425AB0A1-1937-4E54-B1A8-2E77EDB38DCD}" srcOrd="0" destOrd="0" presId="urn:microsoft.com/office/officeart/2005/8/layout/bList2"/>
    <dgm:cxn modelId="{C5476742-A7B7-4ED1-B68D-7D3FB2F4F344}" type="presOf" srcId="{CBA3BF91-9DC4-4EFA-ADA0-9A05FC4A4105}" destId="{A6292C93-4CB0-4D7D-A319-5864E660BD58}" srcOrd="0" destOrd="0" presId="urn:microsoft.com/office/officeart/2005/8/layout/bList2"/>
    <dgm:cxn modelId="{AE6C1D7A-BC23-4CA5-B370-C3899643C67F}" type="presOf" srcId="{EC71A6C7-8F38-489A-BB49-2F14F2BE0289}" destId="{6067493A-33D9-4B19-A58D-59D39B41C149}" srcOrd="0" destOrd="0" presId="urn:microsoft.com/office/officeart/2005/8/layout/bList2"/>
    <dgm:cxn modelId="{6C137999-2CFB-455A-877F-7B13BE2DE248}" type="presOf" srcId="{25CDA22B-08E3-46B3-83CF-0D0A31F7CFF0}" destId="{996E6BD4-71C5-4425-A1D4-8F81A96D28DA}" srcOrd="0" destOrd="0" presId="urn:microsoft.com/office/officeart/2005/8/layout/bList2"/>
    <dgm:cxn modelId="{9495D7CF-9F47-46BB-BE24-FD3145B62B54}" srcId="{8450CE8D-6C29-48FE-9E74-72E6D01B7B47}" destId="{428AFEC8-3614-4915-835B-D8782ECAA03C}" srcOrd="1" destOrd="0" parTransId="{CA99B625-E99F-41A6-8D72-D35399A6FCE2}" sibTransId="{177B847E-B301-4BA6-AC81-1F25D70710A0}"/>
    <dgm:cxn modelId="{00741781-687A-4939-92FB-73C850E2EEB8}" srcId="{717289BF-A9E1-4771-83CE-19DB3071449E}" destId="{77C1ADA3-1BEF-4A5D-982B-6317E7A5D821}" srcOrd="4" destOrd="0" parTransId="{56254932-74D7-4371-BB66-74FC2895E15C}" sibTransId="{8440650E-450E-451B-B399-54BC0B0CF685}"/>
    <dgm:cxn modelId="{D58B6CE2-FB1A-49E1-93F7-6E17FFD17BB2}" type="presOf" srcId="{77C1ADA3-1BEF-4A5D-982B-6317E7A5D821}" destId="{E2825B42-F861-4DF3-9765-453573050531}" srcOrd="0" destOrd="4" presId="urn:microsoft.com/office/officeart/2005/8/layout/bList2"/>
    <dgm:cxn modelId="{8D15710D-9D21-42ED-B867-D9C40D082D42}" srcId="{717289BF-A9E1-4771-83CE-19DB3071449E}" destId="{894DB143-F284-4379-A57A-043768C02157}" srcOrd="2" destOrd="0" parTransId="{C11654EA-0E1A-4C66-A1E7-581593DBF7BC}" sibTransId="{8B24BA65-1175-47FA-8439-C0BB08CA6545}"/>
    <dgm:cxn modelId="{B206D92D-436C-484A-A9FE-24B431CB423E}" type="presOf" srcId="{780256BA-A8C5-4593-9DE8-80C9366629A8}" destId="{4BF2CFB5-B4C3-4293-94E2-187CD496B4FF}" srcOrd="0" destOrd="0" presId="urn:microsoft.com/office/officeart/2005/8/layout/bList2"/>
    <dgm:cxn modelId="{C7055720-996C-481C-9EFB-CB671857839D}" type="presOf" srcId="{5A288BE3-F32C-49D9-95CF-E388E2FF2355}" destId="{D4AD8E26-09E3-4C86-B015-79D6A8F7780B}" srcOrd="0" destOrd="1" presId="urn:microsoft.com/office/officeart/2005/8/layout/bList2"/>
    <dgm:cxn modelId="{AA2F8915-E770-4108-BD83-4C238D00C882}" type="presOf" srcId="{1F9A867C-6FB4-426C-AD42-F7061901DA03}" destId="{84317C50-4CA3-4F6A-A4A4-3DD93292C0BA}" srcOrd="0" destOrd="0" presId="urn:microsoft.com/office/officeart/2005/8/layout/bList2"/>
    <dgm:cxn modelId="{612A1DDD-0AE0-4423-A0AA-A2D3903A6383}" srcId="{6D833CC5-4353-4B3C-B368-8F0EE41FFA3C}" destId="{CBA3BF91-9DC4-4EFA-ADA0-9A05FC4A4105}" srcOrd="0" destOrd="0" parTransId="{B1CDB475-8795-40AD-99BC-A69E8C02E051}" sibTransId="{B147F077-93AC-491C-B866-B5EC3BD12260}"/>
    <dgm:cxn modelId="{0757E7D2-2215-4242-B666-EDF87CFA4920}" type="presOf" srcId="{25CDA22B-08E3-46B3-83CF-0D0A31F7CFF0}" destId="{196913AC-D09B-448A-916C-627D1A172796}" srcOrd="1" destOrd="0" presId="urn:microsoft.com/office/officeart/2005/8/layout/bList2"/>
    <dgm:cxn modelId="{F53E111B-C335-4864-883E-8C244149ABDB}" srcId="{CDDE8F80-EA4E-48D7-82DA-82087A4D8619}" destId="{3A43DE12-847A-43C4-8BFB-05E09BA101ED}" srcOrd="3" destOrd="0" parTransId="{9143E130-926B-48C8-B6CD-01AD74E135EA}" sibTransId="{2BBBC700-466C-498C-89E9-66C44B89EC89}"/>
    <dgm:cxn modelId="{7856D935-CE9E-40DE-9937-EC555E2034E1}" type="presOf" srcId="{CDDE8F80-EA4E-48D7-82DA-82087A4D8619}" destId="{8E0E6995-FD17-4C21-93FF-017B790F7125}" srcOrd="1" destOrd="0" presId="urn:microsoft.com/office/officeart/2005/8/layout/bList2"/>
    <dgm:cxn modelId="{3CA7C89F-49F3-439F-B04A-E2394849F02A}" type="presOf" srcId="{950011C9-4BC7-4C13-8428-A62CF75ED6C2}" destId="{965B3328-DF1A-4CCB-A72A-1AFE86543F16}" srcOrd="0" destOrd="0" presId="urn:microsoft.com/office/officeart/2005/8/layout/bList2"/>
    <dgm:cxn modelId="{C48EEBDA-BFF2-4FD4-998B-0C020C94A1BA}" type="presOf" srcId="{428AFEC8-3614-4915-835B-D8782ECAA03C}" destId="{6067493A-33D9-4B19-A58D-59D39B41C149}" srcOrd="0" destOrd="1" presId="urn:microsoft.com/office/officeart/2005/8/layout/bList2"/>
    <dgm:cxn modelId="{74891F9D-B364-4C99-9EC1-44340D53ECDD}" type="presOf" srcId="{24253C6E-8D4D-448E-89BA-3EFF4522706F}" destId="{C419DEA8-C6C7-4BB2-8D49-0F7CD15417E5}" srcOrd="0" destOrd="1" presId="urn:microsoft.com/office/officeart/2005/8/layout/bList2"/>
    <dgm:cxn modelId="{DF5D2C50-10D6-460F-BE5E-3C60F0CB23F7}" type="presOf" srcId="{2EC2BF5D-433E-4229-970B-D0E621986D59}" destId="{E2825B42-F861-4DF3-9765-453573050531}" srcOrd="0" destOrd="3" presId="urn:microsoft.com/office/officeart/2005/8/layout/bList2"/>
    <dgm:cxn modelId="{7E8BE54C-4E83-4A6F-A1AD-AB61E8370752}" type="presOf" srcId="{A7C8357B-41F5-4DEB-852D-AE8B47BF2C15}" destId="{C419DEA8-C6C7-4BB2-8D49-0F7CD15417E5}" srcOrd="0" destOrd="0" presId="urn:microsoft.com/office/officeart/2005/8/layout/bList2"/>
    <dgm:cxn modelId="{19B24864-B8DC-4CFF-9F16-F69005EA5B06}" type="presOf" srcId="{4E4BF652-4B03-4F00-B2B2-488640472D40}" destId="{4A5C4837-A5DB-4260-BED3-CD209B7115D0}" srcOrd="0" destOrd="2" presId="urn:microsoft.com/office/officeart/2005/8/layout/bList2"/>
    <dgm:cxn modelId="{65FC7886-54F8-4B8F-81AA-7AA338097749}" type="presParOf" srcId="{208FBDB1-191B-4697-B32C-0E8BE7168B86}" destId="{62426E02-4893-451A-8686-5B1E7AFEFE25}" srcOrd="0" destOrd="0" presId="urn:microsoft.com/office/officeart/2005/8/layout/bList2"/>
    <dgm:cxn modelId="{F32067F3-F28E-4486-BDFB-15F76499B58B}" type="presParOf" srcId="{62426E02-4893-451A-8686-5B1E7AFEFE25}" destId="{6067493A-33D9-4B19-A58D-59D39B41C149}" srcOrd="0" destOrd="0" presId="urn:microsoft.com/office/officeart/2005/8/layout/bList2"/>
    <dgm:cxn modelId="{C013D995-1D39-4663-B956-5EDD1429BC98}" type="presParOf" srcId="{62426E02-4893-451A-8686-5B1E7AFEFE25}" destId="{0D80F4BF-AF13-4C5E-B8B2-F4D7DE95D9D2}" srcOrd="1" destOrd="0" presId="urn:microsoft.com/office/officeart/2005/8/layout/bList2"/>
    <dgm:cxn modelId="{787B2121-96BB-47D9-B234-D248E9C6D682}" type="presParOf" srcId="{62426E02-4893-451A-8686-5B1E7AFEFE25}" destId="{FD0A34BA-D686-494A-8886-52DAC0388249}" srcOrd="2" destOrd="0" presId="urn:microsoft.com/office/officeart/2005/8/layout/bList2"/>
    <dgm:cxn modelId="{0946CC80-AF29-41FB-B5A2-8A81073C5193}" type="presParOf" srcId="{62426E02-4893-451A-8686-5B1E7AFEFE25}" destId="{C196B951-FF86-441A-814F-76CA65E1259C}" srcOrd="3" destOrd="0" presId="urn:microsoft.com/office/officeart/2005/8/layout/bList2"/>
    <dgm:cxn modelId="{C8EDC4CE-51CD-478C-BB9B-319C84E9EB7F}" type="presParOf" srcId="{208FBDB1-191B-4697-B32C-0E8BE7168B86}" destId="{B0637E2B-7C47-44A9-ABB0-D14A20351680}" srcOrd="1" destOrd="0" presId="urn:microsoft.com/office/officeart/2005/8/layout/bList2"/>
    <dgm:cxn modelId="{A13F3C8C-236F-467B-B6BC-A91B5F7169B0}" type="presParOf" srcId="{208FBDB1-191B-4697-B32C-0E8BE7168B86}" destId="{0256B782-6FCB-4AA4-AD5A-FB5F82AAFEDE}" srcOrd="2" destOrd="0" presId="urn:microsoft.com/office/officeart/2005/8/layout/bList2"/>
    <dgm:cxn modelId="{5019B2E2-A10C-4530-AA69-F120ACC9FBEE}" type="presParOf" srcId="{0256B782-6FCB-4AA4-AD5A-FB5F82AAFEDE}" destId="{E2825B42-F861-4DF3-9765-453573050531}" srcOrd="0" destOrd="0" presId="urn:microsoft.com/office/officeart/2005/8/layout/bList2"/>
    <dgm:cxn modelId="{6F9F31FE-3EDF-4C98-A9F1-86F0B474318A}" type="presParOf" srcId="{0256B782-6FCB-4AA4-AD5A-FB5F82AAFEDE}" destId="{469E7D77-B0E0-4C60-A68B-CF819BEBF9A6}" srcOrd="1" destOrd="0" presId="urn:microsoft.com/office/officeart/2005/8/layout/bList2"/>
    <dgm:cxn modelId="{5529C235-8D3A-44A9-9DFE-2D9DD9B3DF6B}" type="presParOf" srcId="{0256B782-6FCB-4AA4-AD5A-FB5F82AAFEDE}" destId="{9C8D3E2F-FB22-4EBF-80F1-77F8029B2901}" srcOrd="2" destOrd="0" presId="urn:microsoft.com/office/officeart/2005/8/layout/bList2"/>
    <dgm:cxn modelId="{24A6ACE7-5701-47BE-A980-06829D13B017}" type="presParOf" srcId="{0256B782-6FCB-4AA4-AD5A-FB5F82AAFEDE}" destId="{A528C46C-FC6B-4CD9-A7B1-A06A9048B104}" srcOrd="3" destOrd="0" presId="urn:microsoft.com/office/officeart/2005/8/layout/bList2"/>
    <dgm:cxn modelId="{B88EDA11-94F8-44C0-8DB7-92AB3EB48573}" type="presParOf" srcId="{208FBDB1-191B-4697-B32C-0E8BE7168B86}" destId="{FDE5AE7C-0A4C-4672-A353-CFBE7FF71F89}" srcOrd="3" destOrd="0" presId="urn:microsoft.com/office/officeart/2005/8/layout/bList2"/>
    <dgm:cxn modelId="{6F3CCB41-FE3F-4582-9AE1-430C8910024B}" type="presParOf" srcId="{208FBDB1-191B-4697-B32C-0E8BE7168B86}" destId="{A87230FB-2362-4D75-83BA-D438D6782CED}" srcOrd="4" destOrd="0" presId="urn:microsoft.com/office/officeart/2005/8/layout/bList2"/>
    <dgm:cxn modelId="{BF68ADBD-D3B7-4A0C-B84E-6F7B4E4F3717}" type="presParOf" srcId="{A87230FB-2362-4D75-83BA-D438D6782CED}" destId="{A6292C93-4CB0-4D7D-A319-5864E660BD58}" srcOrd="0" destOrd="0" presId="urn:microsoft.com/office/officeart/2005/8/layout/bList2"/>
    <dgm:cxn modelId="{6A807D2B-3E71-419F-A6E1-E244CCDFE8C5}" type="presParOf" srcId="{A87230FB-2362-4D75-83BA-D438D6782CED}" destId="{A07F4088-A7FB-4553-B271-C727E0102584}" srcOrd="1" destOrd="0" presId="urn:microsoft.com/office/officeart/2005/8/layout/bList2"/>
    <dgm:cxn modelId="{FC04E692-E306-4E97-BA43-7C0AB84609FF}" type="presParOf" srcId="{A87230FB-2362-4D75-83BA-D438D6782CED}" destId="{F678151E-C5B6-4663-B8BA-BE43590F260E}" srcOrd="2" destOrd="0" presId="urn:microsoft.com/office/officeart/2005/8/layout/bList2"/>
    <dgm:cxn modelId="{57309B5E-686E-4B40-B6D1-1CDBB23A013D}" type="presParOf" srcId="{A87230FB-2362-4D75-83BA-D438D6782CED}" destId="{F5C7367F-CA4E-4D04-9907-A50A33B39C40}" srcOrd="3" destOrd="0" presId="urn:microsoft.com/office/officeart/2005/8/layout/bList2"/>
    <dgm:cxn modelId="{C45459F0-2723-463F-B00B-F345926FC736}" type="presParOf" srcId="{208FBDB1-191B-4697-B32C-0E8BE7168B86}" destId="{84317C50-4CA3-4F6A-A4A4-3DD93292C0BA}" srcOrd="5" destOrd="0" presId="urn:microsoft.com/office/officeart/2005/8/layout/bList2"/>
    <dgm:cxn modelId="{93ABDDFD-5071-4CA9-AACE-9C4CBA34CD48}" type="presParOf" srcId="{208FBDB1-191B-4697-B32C-0E8BE7168B86}" destId="{3584CBF8-A248-42DC-A05E-0158DDFBFF4D}" srcOrd="6" destOrd="0" presId="urn:microsoft.com/office/officeart/2005/8/layout/bList2"/>
    <dgm:cxn modelId="{1D7CD6AF-EEB4-42A9-83A6-167B5E0AEC26}" type="presParOf" srcId="{3584CBF8-A248-42DC-A05E-0158DDFBFF4D}" destId="{C419DEA8-C6C7-4BB2-8D49-0F7CD15417E5}" srcOrd="0" destOrd="0" presId="urn:microsoft.com/office/officeart/2005/8/layout/bList2"/>
    <dgm:cxn modelId="{40CE772A-D73A-40B5-8ED1-CF6E00D3A873}" type="presParOf" srcId="{3584CBF8-A248-42DC-A05E-0158DDFBFF4D}" destId="{363ADBB1-4733-43C9-A236-C927B9CD2996}" srcOrd="1" destOrd="0" presId="urn:microsoft.com/office/officeart/2005/8/layout/bList2"/>
    <dgm:cxn modelId="{3E508A3C-B4E8-46C6-89E6-4116F97644C0}" type="presParOf" srcId="{3584CBF8-A248-42DC-A05E-0158DDFBFF4D}" destId="{90FD97F0-3837-4FAA-B259-969314CEBDB6}" srcOrd="2" destOrd="0" presId="urn:microsoft.com/office/officeart/2005/8/layout/bList2"/>
    <dgm:cxn modelId="{AFCCC2B1-49B9-4C0A-B773-A9FFE86A249B}" type="presParOf" srcId="{3584CBF8-A248-42DC-A05E-0158DDFBFF4D}" destId="{2167FCCB-C4DC-41B0-AAAF-7AFC56E8C364}" srcOrd="3" destOrd="0" presId="urn:microsoft.com/office/officeart/2005/8/layout/bList2"/>
    <dgm:cxn modelId="{B16B21FB-C34D-4DB8-8A46-A3FC48B5E0EE}" type="presParOf" srcId="{208FBDB1-191B-4697-B32C-0E8BE7168B86}" destId="{4BF2CFB5-B4C3-4293-94E2-187CD496B4FF}" srcOrd="7" destOrd="0" presId="urn:microsoft.com/office/officeart/2005/8/layout/bList2"/>
    <dgm:cxn modelId="{D7813B23-F603-4870-909B-C80EF34B4734}" type="presParOf" srcId="{208FBDB1-191B-4697-B32C-0E8BE7168B86}" destId="{00DB8A3B-F0CA-4E80-AA89-57A409DA4B5A}" srcOrd="8" destOrd="0" presId="urn:microsoft.com/office/officeart/2005/8/layout/bList2"/>
    <dgm:cxn modelId="{B33CE6E9-FA5B-490E-BECD-AE017AA84C8F}" type="presParOf" srcId="{00DB8A3B-F0CA-4E80-AA89-57A409DA4B5A}" destId="{4A5C4837-A5DB-4260-BED3-CD209B7115D0}" srcOrd="0" destOrd="0" presId="urn:microsoft.com/office/officeart/2005/8/layout/bList2"/>
    <dgm:cxn modelId="{1DCF52EF-F6ED-4474-B181-6556EE6AFB54}" type="presParOf" srcId="{00DB8A3B-F0CA-4E80-AA89-57A409DA4B5A}" destId="{425AB0A1-1937-4E54-B1A8-2E77EDB38DCD}" srcOrd="1" destOrd="0" presId="urn:microsoft.com/office/officeart/2005/8/layout/bList2"/>
    <dgm:cxn modelId="{4776C1C4-746A-41CE-B35D-561BFD7E2855}" type="presParOf" srcId="{00DB8A3B-F0CA-4E80-AA89-57A409DA4B5A}" destId="{8E0E6995-FD17-4C21-93FF-017B790F7125}" srcOrd="2" destOrd="0" presId="urn:microsoft.com/office/officeart/2005/8/layout/bList2"/>
    <dgm:cxn modelId="{45564E59-5816-403A-9676-789049675291}" type="presParOf" srcId="{00DB8A3B-F0CA-4E80-AA89-57A409DA4B5A}" destId="{B7003DDA-0B9E-48DA-BDD2-3B198F080D52}" srcOrd="3" destOrd="0" presId="urn:microsoft.com/office/officeart/2005/8/layout/bList2"/>
    <dgm:cxn modelId="{96AFA08F-F19E-4003-8D97-9E09D4975968}" type="presParOf" srcId="{208FBDB1-191B-4697-B32C-0E8BE7168B86}" destId="{965B3328-DF1A-4CCB-A72A-1AFE86543F16}" srcOrd="9" destOrd="0" presId="urn:microsoft.com/office/officeart/2005/8/layout/bList2"/>
    <dgm:cxn modelId="{0F76BC75-FB4C-4C4A-B032-97271264EE5E}" type="presParOf" srcId="{208FBDB1-191B-4697-B32C-0E8BE7168B86}" destId="{ADC7045D-DF54-4DEC-9CA5-0EFDF7CC9978}" srcOrd="10" destOrd="0" presId="urn:microsoft.com/office/officeart/2005/8/layout/bList2"/>
    <dgm:cxn modelId="{6139B3CA-8251-4CF0-BE6F-B6EE229D3125}" type="presParOf" srcId="{ADC7045D-DF54-4DEC-9CA5-0EFDF7CC9978}" destId="{D4AD8E26-09E3-4C86-B015-79D6A8F7780B}" srcOrd="0" destOrd="0" presId="urn:microsoft.com/office/officeart/2005/8/layout/bList2"/>
    <dgm:cxn modelId="{66E36B65-DB2E-4D3A-8F73-1FFFC551AEE1}" type="presParOf" srcId="{ADC7045D-DF54-4DEC-9CA5-0EFDF7CC9978}" destId="{996E6BD4-71C5-4425-A1D4-8F81A96D28DA}" srcOrd="1" destOrd="0" presId="urn:microsoft.com/office/officeart/2005/8/layout/bList2"/>
    <dgm:cxn modelId="{3A1583FE-D67C-4F8B-8DB8-4B0D3492078A}" type="presParOf" srcId="{ADC7045D-DF54-4DEC-9CA5-0EFDF7CC9978}" destId="{196913AC-D09B-448A-916C-627D1A172796}" srcOrd="2" destOrd="0" presId="urn:microsoft.com/office/officeart/2005/8/layout/bList2"/>
    <dgm:cxn modelId="{9AF53C9E-9F73-4A32-8E36-9A960EB30FBB}" type="presParOf" srcId="{ADC7045D-DF54-4DEC-9CA5-0EFDF7CC9978}" destId="{0F6E09DF-00F2-46C5-A657-8B6C52C663C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7493A-33D9-4B19-A58D-59D39B41C149}">
      <dsp:nvSpPr>
        <dsp:cNvPr id="0" name=""/>
        <dsp:cNvSpPr/>
      </dsp:nvSpPr>
      <dsp:spPr>
        <a:xfrm>
          <a:off x="366705" y="213817"/>
          <a:ext cx="2188167" cy="59616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Start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Finanční nástroje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</dsp:txBody>
      <dsp:txXfrm>
        <a:off x="380674" y="227786"/>
        <a:ext cx="2160229" cy="582195"/>
      </dsp:txXfrm>
    </dsp:sp>
    <dsp:sp modelId="{FD0A34BA-D686-494A-8886-52DAC0388249}">
      <dsp:nvSpPr>
        <dsp:cNvPr id="0" name=""/>
        <dsp:cNvSpPr/>
      </dsp:nvSpPr>
      <dsp:spPr>
        <a:xfrm>
          <a:off x="366705" y="833705"/>
          <a:ext cx="2188167" cy="5271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baseline="0" dirty="0" smtClean="0">
              <a:latin typeface="Calibri" pitchFamily="34" charset="0"/>
              <a:cs typeface="Calibri" pitchFamily="34" charset="0"/>
            </a:rPr>
            <a:t>1 - Vznik</a:t>
          </a:r>
          <a:r>
            <a:rPr lang="cs-CZ" sz="2000" kern="1200" dirty="0" smtClean="0">
              <a:latin typeface="Calibri" pitchFamily="34" charset="0"/>
              <a:cs typeface="Calibri" pitchFamily="34" charset="0"/>
            </a:rPr>
            <a:t> firem</a:t>
          </a:r>
          <a:endParaRPr lang="cs-CZ" sz="2000" kern="1200" dirty="0">
            <a:latin typeface="Calibri" pitchFamily="34" charset="0"/>
            <a:cs typeface="Calibri" pitchFamily="34" charset="0"/>
          </a:endParaRPr>
        </a:p>
      </dsp:txBody>
      <dsp:txXfrm>
        <a:off x="366705" y="833705"/>
        <a:ext cx="1540962" cy="527156"/>
      </dsp:txXfrm>
    </dsp:sp>
    <dsp:sp modelId="{C196B951-FF86-441A-814F-76CA65E1259C}">
      <dsp:nvSpPr>
        <dsp:cNvPr id="0" name=""/>
        <dsp:cNvSpPr/>
      </dsp:nvSpPr>
      <dsp:spPr>
        <a:xfrm>
          <a:off x="1937084" y="749525"/>
          <a:ext cx="949363" cy="95583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25B42-F861-4DF3-9765-453573050531}">
      <dsp:nvSpPr>
        <dsp:cNvPr id="0" name=""/>
        <dsp:cNvSpPr/>
      </dsp:nvSpPr>
      <dsp:spPr>
        <a:xfrm>
          <a:off x="434543" y="1798832"/>
          <a:ext cx="2239681" cy="205147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Progres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Záruka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VC fond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ICT v podnicích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ICT a strategické služby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Rozvoj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</dsp:txBody>
      <dsp:txXfrm>
        <a:off x="482611" y="1846900"/>
        <a:ext cx="2143545" cy="2003403"/>
      </dsp:txXfrm>
    </dsp:sp>
    <dsp:sp modelId="{9C8D3E2F-FB22-4EBF-80F1-77F8029B2901}">
      <dsp:nvSpPr>
        <dsp:cNvPr id="0" name=""/>
        <dsp:cNvSpPr/>
      </dsp:nvSpPr>
      <dsp:spPr>
        <a:xfrm>
          <a:off x="423966" y="3798256"/>
          <a:ext cx="2239681" cy="5239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libri" pitchFamily="34" charset="0"/>
              <a:cs typeface="Calibri" pitchFamily="34" charset="0"/>
            </a:rPr>
            <a:t>2 - Rozvoj firem</a:t>
          </a:r>
          <a:endParaRPr lang="cs-CZ" sz="2000" kern="1200" dirty="0">
            <a:latin typeface="Calibri" pitchFamily="34" charset="0"/>
            <a:cs typeface="Calibri" pitchFamily="34" charset="0"/>
          </a:endParaRPr>
        </a:p>
      </dsp:txBody>
      <dsp:txXfrm>
        <a:off x="423966" y="3798256"/>
        <a:ext cx="1577240" cy="523934"/>
      </dsp:txXfrm>
    </dsp:sp>
    <dsp:sp modelId="{A528C46C-FC6B-4CD9-A7B1-A06A9048B104}">
      <dsp:nvSpPr>
        <dsp:cNvPr id="0" name=""/>
        <dsp:cNvSpPr/>
      </dsp:nvSpPr>
      <dsp:spPr>
        <a:xfrm>
          <a:off x="1995535" y="3770442"/>
          <a:ext cx="949363" cy="95583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292C93-4CB0-4D7D-A319-5864E660BD58}">
      <dsp:nvSpPr>
        <dsp:cNvPr id="0" name=""/>
        <dsp:cNvSpPr/>
      </dsp:nvSpPr>
      <dsp:spPr>
        <a:xfrm>
          <a:off x="3255263" y="224098"/>
          <a:ext cx="1981913" cy="61196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err="1" smtClean="0">
              <a:latin typeface="Calibri" pitchFamily="34" charset="0"/>
              <a:cs typeface="Calibri" pitchFamily="34" charset="0"/>
            </a:rPr>
            <a:t>Eko</a:t>
          </a:r>
          <a:r>
            <a:rPr lang="cs-CZ" sz="1800" kern="1200" dirty="0" smtClean="0">
              <a:latin typeface="Calibri" pitchFamily="34" charset="0"/>
              <a:cs typeface="Calibri" pitchFamily="34" charset="0"/>
            </a:rPr>
            <a:t>-energie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</dsp:txBody>
      <dsp:txXfrm>
        <a:off x="3269602" y="238437"/>
        <a:ext cx="1953235" cy="597628"/>
      </dsp:txXfrm>
    </dsp:sp>
    <dsp:sp modelId="{F678151E-C5B6-4663-B8BA-BE43590F260E}">
      <dsp:nvSpPr>
        <dsp:cNvPr id="0" name=""/>
        <dsp:cNvSpPr/>
      </dsp:nvSpPr>
      <dsp:spPr>
        <a:xfrm>
          <a:off x="3255263" y="719517"/>
          <a:ext cx="1981913" cy="81112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libri" pitchFamily="34" charset="0"/>
              <a:cs typeface="Calibri" pitchFamily="34" charset="0"/>
            </a:rPr>
            <a:t>3 - Efektivní energie</a:t>
          </a:r>
          <a:endParaRPr lang="cs-CZ" sz="2000" kern="1200" dirty="0">
            <a:latin typeface="Calibri" pitchFamily="34" charset="0"/>
            <a:cs typeface="Calibri" pitchFamily="34" charset="0"/>
          </a:endParaRPr>
        </a:p>
      </dsp:txBody>
      <dsp:txXfrm>
        <a:off x="3255263" y="719517"/>
        <a:ext cx="1395714" cy="811123"/>
      </dsp:txXfrm>
    </dsp:sp>
    <dsp:sp modelId="{F5C7367F-CA4E-4D04-9907-A50A33B39C40}">
      <dsp:nvSpPr>
        <dsp:cNvPr id="0" name=""/>
        <dsp:cNvSpPr/>
      </dsp:nvSpPr>
      <dsp:spPr>
        <a:xfrm>
          <a:off x="4641099" y="818912"/>
          <a:ext cx="949363" cy="95583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9DEA8-C6C7-4BB2-8D49-0F7CD15417E5}">
      <dsp:nvSpPr>
        <dsp:cNvPr id="0" name=""/>
        <dsp:cNvSpPr/>
      </dsp:nvSpPr>
      <dsp:spPr>
        <a:xfrm>
          <a:off x="3200487" y="2022811"/>
          <a:ext cx="1939360" cy="118288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Inovace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Potenciál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</dsp:txBody>
      <dsp:txXfrm>
        <a:off x="3228203" y="2050527"/>
        <a:ext cx="1883928" cy="1155169"/>
      </dsp:txXfrm>
    </dsp:sp>
    <dsp:sp modelId="{90FD97F0-3837-4FAA-B259-969314CEBDB6}">
      <dsp:nvSpPr>
        <dsp:cNvPr id="0" name=""/>
        <dsp:cNvSpPr/>
      </dsp:nvSpPr>
      <dsp:spPr>
        <a:xfrm>
          <a:off x="3200487" y="2858630"/>
          <a:ext cx="1939360" cy="5239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libri" pitchFamily="34" charset="0"/>
              <a:cs typeface="Calibri" pitchFamily="34" charset="0"/>
            </a:rPr>
            <a:t>4 - Inovace</a:t>
          </a:r>
          <a:endParaRPr lang="cs-CZ" sz="2000" kern="1200" dirty="0">
            <a:latin typeface="Calibri" pitchFamily="34" charset="0"/>
            <a:cs typeface="Calibri" pitchFamily="34" charset="0"/>
          </a:endParaRPr>
        </a:p>
      </dsp:txBody>
      <dsp:txXfrm>
        <a:off x="3200487" y="2858630"/>
        <a:ext cx="1365747" cy="523934"/>
      </dsp:txXfrm>
    </dsp:sp>
    <dsp:sp modelId="{2167FCCB-C4DC-41B0-AAAF-7AFC56E8C364}">
      <dsp:nvSpPr>
        <dsp:cNvPr id="0" name=""/>
        <dsp:cNvSpPr/>
      </dsp:nvSpPr>
      <dsp:spPr>
        <a:xfrm>
          <a:off x="4636872" y="2837664"/>
          <a:ext cx="949363" cy="955836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C4837-A5DB-4260-BED3-CD209B7115D0}">
      <dsp:nvSpPr>
        <dsp:cNvPr id="0" name=""/>
        <dsp:cNvSpPr/>
      </dsp:nvSpPr>
      <dsp:spPr>
        <a:xfrm>
          <a:off x="5908883" y="386408"/>
          <a:ext cx="2281663" cy="121845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Prosperita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Spolupráce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Školicí střediska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Nemovitosti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</dsp:txBody>
      <dsp:txXfrm>
        <a:off x="5937433" y="414958"/>
        <a:ext cx="2224563" cy="1189902"/>
      </dsp:txXfrm>
    </dsp:sp>
    <dsp:sp modelId="{8E0E6995-FD17-4C21-93FF-017B790F7125}">
      <dsp:nvSpPr>
        <dsp:cNvPr id="0" name=""/>
        <dsp:cNvSpPr/>
      </dsp:nvSpPr>
      <dsp:spPr>
        <a:xfrm>
          <a:off x="5908883" y="1543537"/>
          <a:ext cx="2281663" cy="11282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libri" pitchFamily="34" charset="0"/>
              <a:cs typeface="Calibri" pitchFamily="34" charset="0"/>
            </a:rPr>
            <a:t>5 - Prostředí pro podnikání a inovace</a:t>
          </a:r>
          <a:endParaRPr lang="cs-CZ" sz="2000" kern="1200" dirty="0">
            <a:latin typeface="Calibri" pitchFamily="34" charset="0"/>
            <a:cs typeface="Calibri" pitchFamily="34" charset="0"/>
          </a:endParaRPr>
        </a:p>
      </dsp:txBody>
      <dsp:txXfrm>
        <a:off x="5908883" y="1543537"/>
        <a:ext cx="1606805" cy="1128287"/>
      </dsp:txXfrm>
    </dsp:sp>
    <dsp:sp modelId="{B7003DDA-0B9E-48DA-BDD2-3B198F080D52}">
      <dsp:nvSpPr>
        <dsp:cNvPr id="0" name=""/>
        <dsp:cNvSpPr/>
      </dsp:nvSpPr>
      <dsp:spPr>
        <a:xfrm>
          <a:off x="7650259" y="1917284"/>
          <a:ext cx="949363" cy="955836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D8E26-09E3-4C86-B015-79D6A8F7780B}">
      <dsp:nvSpPr>
        <dsp:cNvPr id="0" name=""/>
        <dsp:cNvSpPr/>
      </dsp:nvSpPr>
      <dsp:spPr>
        <a:xfrm>
          <a:off x="5889851" y="2946172"/>
          <a:ext cx="2296272" cy="73447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Poradenství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Calibri" pitchFamily="34" charset="0"/>
              <a:cs typeface="Calibri" pitchFamily="34" charset="0"/>
            </a:rPr>
            <a:t>Marketing</a:t>
          </a:r>
          <a:endParaRPr lang="cs-CZ" sz="1800" kern="1200" dirty="0">
            <a:latin typeface="Calibri" pitchFamily="34" charset="0"/>
            <a:cs typeface="Calibri" pitchFamily="34" charset="0"/>
          </a:endParaRPr>
        </a:p>
      </dsp:txBody>
      <dsp:txXfrm>
        <a:off x="5907061" y="2963382"/>
        <a:ext cx="2261852" cy="717260"/>
      </dsp:txXfrm>
    </dsp:sp>
    <dsp:sp modelId="{196913AC-D09B-448A-916C-627D1A172796}">
      <dsp:nvSpPr>
        <dsp:cNvPr id="0" name=""/>
        <dsp:cNvSpPr/>
      </dsp:nvSpPr>
      <dsp:spPr>
        <a:xfrm>
          <a:off x="5880466" y="3648951"/>
          <a:ext cx="2296272" cy="8602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libri" pitchFamily="34" charset="0"/>
              <a:cs typeface="Calibri" pitchFamily="34" charset="0"/>
            </a:rPr>
            <a:t>6 - Služby pro rozvoj podnikání</a:t>
          </a:r>
          <a:endParaRPr lang="cs-CZ" sz="2000" kern="1200" dirty="0">
            <a:latin typeface="Calibri" pitchFamily="34" charset="0"/>
            <a:cs typeface="Calibri" pitchFamily="34" charset="0"/>
          </a:endParaRPr>
        </a:p>
      </dsp:txBody>
      <dsp:txXfrm>
        <a:off x="5880466" y="3648951"/>
        <a:ext cx="1617093" cy="860258"/>
      </dsp:txXfrm>
    </dsp:sp>
    <dsp:sp modelId="{0F6E09DF-00F2-46C5-A657-8B6C52C663CE}">
      <dsp:nvSpPr>
        <dsp:cNvPr id="0" name=""/>
        <dsp:cNvSpPr/>
      </dsp:nvSpPr>
      <dsp:spPr>
        <a:xfrm>
          <a:off x="7694881" y="3882863"/>
          <a:ext cx="949363" cy="955836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0.81257</cdr:x>
      <cdr:y>0.15583</cdr:y>
    </cdr:from>
    <cdr:to>
      <cdr:x>1</cdr:x>
      <cdr:y>0.28078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7226300" y="729282"/>
          <a:ext cx="1666875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cs-CZ" sz="1600" b="1" dirty="0" smtClean="0">
              <a:solidFill>
                <a:srgbClr val="E30B0B"/>
              </a:solidFill>
              <a:latin typeface="Calibri" pitchFamily="34" charset="0"/>
              <a:cs typeface="Calibri" pitchFamily="34" charset="0"/>
            </a:rPr>
            <a:t>Celkem 15 148 projektů</a:t>
          </a:r>
          <a:endParaRPr lang="cs-CZ" sz="1600" b="1" dirty="0">
            <a:solidFill>
              <a:srgbClr val="E30B0B"/>
            </a:solidFill>
            <a:latin typeface="Calibri" pitchFamily="34" charset="0"/>
            <a:cs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0.78347</cdr:x>
      <cdr:y>0.21901</cdr:y>
    </cdr:from>
    <cdr:to>
      <cdr:x>0.9709</cdr:x>
      <cdr:y>0.34396</cdr:y>
    </cdr:to>
    <cdr:sp macro="" textlink="">
      <cdr:nvSpPr>
        <cdr:cNvPr id="2" name="TextovéPole 6"/>
        <cdr:cNvSpPr txBox="1"/>
      </cdr:nvSpPr>
      <cdr:spPr>
        <a:xfrm xmlns:a="http://schemas.openxmlformats.org/drawingml/2006/main">
          <a:off x="6967538" y="1024943"/>
          <a:ext cx="1666875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376" tIns="45688" rIns="91376" bIns="45688" rtlCol="0">
          <a:spAutoFit/>
        </a:bodyPr>
        <a:lstStyle xmlns:a="http://schemas.openxmlformats.org/drawingml/2006/main">
          <a:defPPr>
            <a:defRPr lang="cs-CZ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520334" indent="-63455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1042252" indent="-128496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562587" indent="-191954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2084504" indent="-256993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4387" algn="l" defTabSz="913753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1265" algn="l" defTabSz="913753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198142" algn="l" defTabSz="913753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5018" algn="l" defTabSz="913753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cs-CZ" sz="1600" b="1" dirty="0">
              <a:solidFill>
                <a:srgbClr val="E30B0B"/>
              </a:solidFill>
              <a:latin typeface="Calibri" pitchFamily="34" charset="0"/>
              <a:cs typeface="Calibri" pitchFamily="34" charset="0"/>
            </a:rPr>
            <a:t>Celkem </a:t>
          </a:r>
        </a:p>
        <a:p xmlns:a="http://schemas.openxmlformats.org/drawingml/2006/main">
          <a:r>
            <a:rPr lang="cs-CZ" sz="1600" b="1" dirty="0" smtClean="0">
              <a:solidFill>
                <a:srgbClr val="E30B0B"/>
              </a:solidFill>
              <a:latin typeface="Calibri" pitchFamily="34" charset="0"/>
              <a:cs typeface="Calibri" pitchFamily="34" charset="0"/>
            </a:rPr>
            <a:t>148,6 </a:t>
          </a:r>
          <a:r>
            <a:rPr lang="cs-CZ" sz="1600" b="1" dirty="0">
              <a:solidFill>
                <a:srgbClr val="E30B0B"/>
              </a:solidFill>
              <a:latin typeface="Calibri" pitchFamily="34" charset="0"/>
              <a:cs typeface="Calibri" pitchFamily="34" charset="0"/>
            </a:rPr>
            <a:t>mld. Kč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dirty="0" smtClean="0"/>
              <a:t>13.3.2013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06D40-3FF5-46F0-AAB0-09BECA70D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371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10BD3B-B657-47F6-970C-13A840713C42}" type="datetimeFigureOut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047CB5-D0C2-431E-802B-BECED8D89A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286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547FE8-D4CB-4DF0-AF1B-2C883F0F9DFF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7CB5-D0C2-431E-802B-BECED8D89A2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8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7CB5-D0C2-431E-802B-BECED8D89A2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387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gi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9.gi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1 - úvodní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7075"/>
            <a:ext cx="16986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963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92443"/>
          </a:xfrm>
        </p:spPr>
        <p:txBody>
          <a:bodyPr lIns="0" tIns="0" rIns="0" bIns="0" anchor="t">
            <a:spAutoFit/>
          </a:bodyPr>
          <a:lstStyle>
            <a:lvl1pPr algn="l">
              <a:defRPr sz="3200">
                <a:solidFill>
                  <a:srgbClr val="004B8D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957406"/>
            <a:ext cx="8242300" cy="684803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2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76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7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842999"/>
      </p:ext>
    </p:extLst>
  </p:cSld>
  <p:clrMapOvr>
    <a:masterClrMapping/>
  </p:clrMapOvr>
  <p:transition>
    <p:cover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0198" y="882916"/>
            <a:ext cx="7603610" cy="489775"/>
          </a:xfrm>
          <a:prstGeom prst="rect">
            <a:avLst/>
          </a:prstGeom>
        </p:spPr>
        <p:txBody>
          <a:bodyPr lIns="80091" tIns="40046" rIns="80091" bIns="40046"/>
          <a:lstStyle>
            <a:lvl1pPr algn="l">
              <a:defRPr sz="2500" b="1">
                <a:solidFill>
                  <a:srgbClr val="E10E49"/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770198" y="1657392"/>
            <a:ext cx="7603610" cy="4244674"/>
          </a:xfrm>
          <a:prstGeom prst="rect">
            <a:avLst/>
          </a:prstGeom>
        </p:spPr>
        <p:txBody>
          <a:bodyPr lIns="80091" tIns="40046" rIns="80091" bIns="40046"/>
          <a:lstStyle>
            <a:lvl1pPr>
              <a:buClr>
                <a:srgbClr val="E10E49"/>
              </a:buClr>
              <a:buFont typeface="Wingdings" pitchFamily="2" charset="2"/>
              <a:buChar char=""/>
              <a:defRPr sz="2100">
                <a:solidFill>
                  <a:srgbClr val="0065BD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83841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0198" y="882916"/>
            <a:ext cx="7603610" cy="489775"/>
          </a:xfrm>
          <a:prstGeom prst="rect">
            <a:avLst/>
          </a:prstGeom>
        </p:spPr>
        <p:txBody>
          <a:bodyPr lIns="80091" tIns="40046" rIns="80091" bIns="40046"/>
          <a:lstStyle>
            <a:lvl1pPr algn="l">
              <a:defRPr sz="2500" b="1">
                <a:solidFill>
                  <a:srgbClr val="E10E49"/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770198" y="1647471"/>
            <a:ext cx="7603610" cy="4244719"/>
          </a:xfrm>
          <a:prstGeom prst="rect">
            <a:avLst/>
          </a:prstGeom>
        </p:spPr>
        <p:txBody>
          <a:bodyPr lIns="80091" tIns="40046" rIns="80091" bIns="40046"/>
          <a:lstStyle>
            <a:lvl1pPr marL="400454" indent="-400454">
              <a:buClr>
                <a:srgbClr val="E10E49"/>
              </a:buClr>
              <a:buFont typeface="+mj-lt"/>
              <a:buAutoNum type="arabicPeriod"/>
              <a:defRPr sz="2100">
                <a:solidFill>
                  <a:srgbClr val="0065BD"/>
                </a:solidFill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89912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568"/>
            <a:ext cx="6903720" cy="39319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8313" y="4221089"/>
            <a:ext cx="6153943" cy="576063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cs-CZ" dirty="0" smtClean="0"/>
              <a:t>Klepnutím lze upravit nadpis.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13" y="4797152"/>
            <a:ext cx="6153943" cy="4018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99592" y="6441479"/>
            <a:ext cx="720080" cy="190204"/>
          </a:xfrm>
          <a:prstGeom prst="rect">
            <a:avLst/>
          </a:prstGeom>
        </p:spPr>
        <p:txBody>
          <a:bodyPr/>
          <a:lstStyle/>
          <a:p>
            <a:fld id="{95C65116-99B5-4C7A-8681-B5B9ED2B59C3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91681" y="6441479"/>
            <a:ext cx="4176464" cy="19020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940152" y="6440636"/>
            <a:ext cx="864096" cy="190204"/>
          </a:xfrm>
          <a:prstGeom prst="rect">
            <a:avLst/>
          </a:prstGeom>
        </p:spPr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903719" y="3021558"/>
            <a:ext cx="2240281" cy="497205"/>
          </a:xfrm>
          <a:prstGeom prst="rect">
            <a:avLst/>
          </a:prstGeom>
          <a:noFill/>
        </p:spPr>
      </p:pic>
      <p:pic>
        <p:nvPicPr>
          <p:cNvPr id="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798985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950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96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B9E0F7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5091113" y="815420"/>
            <a:ext cx="3595687" cy="4839255"/>
          </a:xfrm>
        </p:spPr>
        <p:txBody>
          <a:bodyPr lIns="0" tIns="360000" rIns="0" bIns="0"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26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B9E0F7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56588" cy="48387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07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9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92443"/>
          </a:xfrm>
        </p:spPr>
        <p:txBody>
          <a:bodyPr lIns="0" tIns="0" rIns="0" bIns="0" anchor="t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957406"/>
            <a:ext cx="8242300" cy="684803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03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5091113" y="815420"/>
            <a:ext cx="3595687" cy="4839255"/>
          </a:xfrm>
        </p:spPr>
        <p:txBody>
          <a:bodyPr lIns="0" tIns="360000" rIns="0" bIns="0"/>
          <a:lstStyle>
            <a:lvl1pPr>
              <a:defRPr sz="2000">
                <a:solidFill>
                  <a:srgbClr val="004B8D"/>
                </a:solidFill>
              </a:defRPr>
            </a:lvl1pPr>
            <a:lvl2pPr>
              <a:defRPr sz="1800">
                <a:solidFill>
                  <a:srgbClr val="004B8D"/>
                </a:solidFill>
              </a:defRPr>
            </a:lvl2pPr>
            <a:lvl3pPr>
              <a:defRPr sz="1600">
                <a:solidFill>
                  <a:srgbClr val="004B8D"/>
                </a:solidFill>
              </a:defRPr>
            </a:lvl3pPr>
            <a:lvl4pPr>
              <a:defRPr sz="14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77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2 - text cel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2" y="446088"/>
            <a:ext cx="8186736" cy="430887"/>
          </a:xfrm>
        </p:spPr>
        <p:txBody>
          <a:bodyPr wrap="square" lIns="0" tIns="0" rIns="0" bIns="0" anchor="t">
            <a:spAutoFit/>
          </a:bodyPr>
          <a:lstStyle>
            <a:lvl1pPr algn="l">
              <a:defRPr sz="2800">
                <a:solidFill>
                  <a:srgbClr val="13B5EA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514351" y="815420"/>
            <a:ext cx="8172450" cy="4839255"/>
          </a:xfrm>
        </p:spPr>
        <p:txBody>
          <a:bodyPr lIns="0" tIns="360000" rIns="0" bIns="0"/>
          <a:lstStyle>
            <a:lvl1pPr>
              <a:defRPr sz="24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0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8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6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4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40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0"/>
            <a:ext cx="9144000" cy="6027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3" y="666750"/>
            <a:ext cx="8208912" cy="5118229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24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 algn="just">
              <a:buFont typeface="Wingdings" pitchFamily="2" charset="2"/>
              <a:buChar char="Ø"/>
              <a:defRPr sz="22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2pPr>
            <a:lvl3pPr algn="just">
              <a:defRPr sz="20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6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339762"/>
            <a:ext cx="8208912" cy="430887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defRPr sz="2800" b="0">
                <a:solidFill>
                  <a:srgbClr val="13B5EA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56588" cy="48387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23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9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smtClean="0">
                <a:solidFill>
                  <a:srgbClr val="004B8D"/>
                </a:solidFill>
              </a:rPr>
              <a:t>Ing. Martin Kocourek</a:t>
            </a:r>
            <a:br>
              <a:rPr lang="cs-CZ" sz="900" smtClean="0">
                <a:solidFill>
                  <a:srgbClr val="004B8D"/>
                </a:solidFill>
              </a:rPr>
            </a:br>
            <a:r>
              <a:rPr lang="cs-CZ" sz="900" smtClean="0">
                <a:solidFill>
                  <a:srgbClr val="004B8D"/>
                </a:solidFill>
              </a:rPr>
              <a:t>ministr průmyslu a obchodu</a:t>
            </a:r>
          </a:p>
        </p:txBody>
      </p:sp>
      <p:sp>
        <p:nvSpPr>
          <p:cNvPr id="1030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smtClean="0">
                <a:solidFill>
                  <a:srgbClr val="004B8D"/>
                </a:solidFill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schemeClr val="bg1"/>
                </a:solidFill>
              </a:rPr>
              <a:t>Ing. Martin Kocourek</a:t>
            </a:r>
            <a:br>
              <a:rPr lang="cs-CZ" sz="900" dirty="0" smtClean="0">
                <a:solidFill>
                  <a:schemeClr val="bg1"/>
                </a:solidFill>
              </a:rPr>
            </a:br>
            <a:r>
              <a:rPr lang="cs-CZ" sz="900" dirty="0" smtClean="0">
                <a:solidFill>
                  <a:schemeClr val="bg1"/>
                </a:solidFill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schemeClr val="bg1"/>
                </a:solidFill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4" r:id="rId3"/>
    <p:sldLayoutId id="2147483930" r:id="rId4"/>
    <p:sldLayoutId id="2147483921" r:id="rId5"/>
    <p:sldLayoutId id="2147483922" r:id="rId6"/>
    <p:sldLayoutId id="2147483923" r:id="rId7"/>
    <p:sldLayoutId id="2147483926" r:id="rId8"/>
    <p:sldLayoutId id="2147483927" r:id="rId9"/>
    <p:sldLayoutId id="2147483931" r:id="rId10"/>
    <p:sldLayoutId id="2147483932" r:id="rId11"/>
    <p:sldLayoutId id="214748393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iskacek@mpo.cz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261938" y="962025"/>
            <a:ext cx="8986837" cy="984250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  <a:cs typeface="Calibri" pitchFamily="34" charset="0"/>
              </a:rPr>
              <a:t>Operační program Podnikání a inovace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2007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- 2013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261938" y="2046288"/>
            <a:ext cx="5105709" cy="2993127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Aktuální stav implementace</a:t>
            </a:r>
          </a:p>
          <a:p>
            <a:pPr eaLnBrk="1" hangingPunct="1"/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Ing. Zuzana Matějíčková</a:t>
            </a:r>
          </a:p>
          <a:p>
            <a:pPr eaLnBrk="1" hangingPunct="1"/>
            <a:r>
              <a:rPr lang="cs-CZ" sz="2400" dirty="0" smtClean="0">
                <a:latin typeface="Calibri" pitchFamily="34" charset="0"/>
                <a:cs typeface="Calibri" pitchFamily="34" charset="0"/>
              </a:rPr>
              <a:t>Odbor implementace strukturálních fondů, MPO ČR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61963" y="446088"/>
            <a:ext cx="8239125" cy="430212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V jednotlivých krajích proplaceno již 34,9 mld. Kč</a:t>
            </a:r>
          </a:p>
        </p:txBody>
      </p:sp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7315200" y="5615921"/>
            <a:ext cx="16822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Data k 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31. </a:t>
            </a:r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. 2013</a:t>
            </a:r>
            <a:endParaRPr lang="cs-CZ" sz="16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141309"/>
              </p:ext>
            </p:extLst>
          </p:nvPr>
        </p:nvGraphicFramePr>
        <p:xfrm>
          <a:off x="250825" y="1143001"/>
          <a:ext cx="8893175" cy="464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19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41325" y="446088"/>
            <a:ext cx="8259763" cy="430212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Proplatili jsme již skoro 1/2 alokace programu</a:t>
            </a:r>
            <a:endParaRPr lang="pt-B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1325" y="1152524"/>
            <a:ext cx="8331200" cy="44100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600" dirty="0">
                <a:latin typeface="Calibri" pitchFamily="34" charset="0"/>
                <a:cs typeface="Calibri" pitchFamily="34" charset="0"/>
              </a:rPr>
              <a:t>Proplacená podpora dosáhla 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43,5 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mld. Kč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300"/>
              </a:spcAft>
              <a:buNone/>
              <a:defRPr/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	Dotace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*: 	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		35,4 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mld. Kč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	Úvěry 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a záruky:		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  6,5 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mld. Kč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	Technická 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asistence: 	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  1,6 </a:t>
            </a:r>
            <a:r>
              <a:rPr lang="cs-CZ" sz="2600" dirty="0">
                <a:latin typeface="Calibri" pitchFamily="34" charset="0"/>
                <a:cs typeface="Calibri" pitchFamily="34" charset="0"/>
              </a:rPr>
              <a:t>mld. Kč        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Stav k </a:t>
            </a:r>
            <a:r>
              <a:rPr lang="cs-CZ" sz="1600" dirty="0" smtClean="0">
                <a:latin typeface="Calibri" pitchFamily="34" charset="0"/>
                <a:cs typeface="Calibri" pitchFamily="34" charset="0"/>
              </a:rPr>
              <a:t>31. 3. 2013</a:t>
            </a:r>
            <a:endParaRPr lang="cs-CZ" sz="1600" dirty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cs-CZ" sz="1500" dirty="0">
                <a:latin typeface="Calibri" pitchFamily="34" charset="0"/>
                <a:cs typeface="Calibri" pitchFamily="34" charset="0"/>
              </a:rPr>
              <a:t>*Včetně podpory proplacené v rámci interních projektů</a:t>
            </a:r>
          </a:p>
          <a:p>
            <a:pPr marL="0" indent="0" eaLnBrk="1" fontAlgn="auto" hangingPunct="1">
              <a:spcBef>
                <a:spcPts val="2400"/>
              </a:spcBef>
              <a:spcAft>
                <a:spcPts val="300"/>
              </a:spcAft>
              <a:buNone/>
              <a:defRPr/>
            </a:pPr>
            <a:r>
              <a:rPr lang="cs-CZ" sz="2600" dirty="0">
                <a:latin typeface="Calibri" pitchFamily="34" charset="0"/>
                <a:cs typeface="Calibri" pitchFamily="34" charset="0"/>
              </a:rPr>
              <a:t>Průměrné měsíční čerpání převyšuje 1 miliardu korun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300"/>
              </a:spcAft>
              <a:buNone/>
              <a:defRPr/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Cíl pro letošní rok: proplatit minimálně 18,5 mld. korun</a:t>
            </a: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17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30213" y="446088"/>
            <a:ext cx="8270875" cy="861774"/>
          </a:xfrm>
        </p:spPr>
        <p:txBody>
          <a:bodyPr/>
          <a:lstStyle/>
          <a:p>
            <a:pPr eaLnBrk="1" hangingPunct="1"/>
            <a:r>
              <a:rPr lang="pl-PL" sz="2800" dirty="0" smtClean="0">
                <a:latin typeface="Calibri" pitchFamily="34" charset="0"/>
                <a:cs typeface="Calibri" pitchFamily="34" charset="0"/>
              </a:rPr>
              <a:t>V loňském roce jsme českým podnikatelům proplatili 14,7 miliard korun </a:t>
            </a:r>
            <a:endParaRPr lang="cs-CZ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83263" y="2324100"/>
            <a:ext cx="5562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cs-CZ" sz="2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54663" y="2324100"/>
            <a:ext cx="579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cs-CZ" sz="2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1510" name="TextovéPole 14"/>
          <p:cNvSpPr txBox="1">
            <a:spLocks noChangeArrowheads="1"/>
          </p:cNvSpPr>
          <p:nvPr/>
        </p:nvSpPr>
        <p:spPr bwMode="auto">
          <a:xfrm>
            <a:off x="577850" y="5441950"/>
            <a:ext cx="3124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ea typeface="Lucida Sans Unicode" pitchFamily="34" charset="0"/>
                <a:cs typeface="Calibri" pitchFamily="34" charset="0"/>
              </a:rPr>
              <a:t>CELKEM: </a:t>
            </a: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ea typeface="Lucida Sans Unicode" pitchFamily="34" charset="0"/>
                <a:cs typeface="Calibri" pitchFamily="34" charset="0"/>
              </a:rPr>
              <a:t>43,5 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ea typeface="Lucida Sans Unicode" pitchFamily="34" charset="0"/>
                <a:cs typeface="Calibri" pitchFamily="34" charset="0"/>
              </a:rPr>
              <a:t>mld. Kč</a:t>
            </a:r>
          </a:p>
        </p:txBody>
      </p:sp>
      <p:graphicFrame>
        <p:nvGraphicFramePr>
          <p:cNvPr id="8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580710"/>
              </p:ext>
            </p:extLst>
          </p:nvPr>
        </p:nvGraphicFramePr>
        <p:xfrm>
          <a:off x="388942" y="1501130"/>
          <a:ext cx="8312146" cy="378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87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2"/>
          <p:cNvSpPr>
            <a:spLocks noGrp="1"/>
          </p:cNvSpPr>
          <p:nvPr>
            <p:ph type="title"/>
          </p:nvPr>
        </p:nvSpPr>
        <p:spPr>
          <a:xfrm>
            <a:off x="295275" y="446088"/>
            <a:ext cx="8405813" cy="430212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Úspěšný projekt v programu INOVACE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1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295275" y="1190625"/>
            <a:ext cx="4800600" cy="4683125"/>
          </a:xfrm>
        </p:spPr>
        <p:txBody>
          <a:bodyPr/>
          <a:lstStyle/>
          <a:p>
            <a:pPr marL="0" indent="0" algn="just" eaLnBrk="1" hangingPunct="1">
              <a:spcAft>
                <a:spcPts val="400"/>
              </a:spcAft>
              <a:buNone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Aktuální stav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projektu: Monitorování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projektu</a:t>
            </a:r>
          </a:p>
          <a:p>
            <a:pPr marL="0" indent="0" algn="just" eaLnBrk="1" hangingPunct="1">
              <a:spcAft>
                <a:spcPts val="400"/>
              </a:spcAft>
              <a:buNone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Popis projektu: Zavedení výroby </a:t>
            </a:r>
            <a:r>
              <a:rPr lang="cs-CZ" sz="2400" dirty="0" err="1">
                <a:latin typeface="Calibri" pitchFamily="34" charset="0"/>
                <a:cs typeface="Calibri" pitchFamily="34" charset="0"/>
              </a:rPr>
              <a:t>nanostrukturních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 titanových polotovarů a polotovarů z jiných materiálů společnosti COMTES FHT a.s. pro použití v lékařských aplikacích (dentální a kostní implantáty). </a:t>
            </a: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spcAft>
                <a:spcPts val="400"/>
              </a:spcAft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úspěšném zavedení – celosvětově první průmyslový dodavatel </a:t>
            </a:r>
            <a:r>
              <a:rPr lang="cs-CZ" sz="2400" dirty="0" err="1">
                <a:latin typeface="Calibri" pitchFamily="34" charset="0"/>
                <a:cs typeface="Calibri" pitchFamily="34" charset="0"/>
              </a:rPr>
              <a:t>nanostrukturního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 titanu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84" y="1624013"/>
            <a:ext cx="3214066" cy="2528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ovéPole 7"/>
          <p:cNvSpPr txBox="1">
            <a:spLocks noChangeArrowheads="1"/>
          </p:cNvSpPr>
          <p:nvPr/>
        </p:nvSpPr>
        <p:spPr bwMode="auto">
          <a:xfrm>
            <a:off x="220664" y="903288"/>
            <a:ext cx="8561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COMTES FHT a.s. 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 Výroba </a:t>
            </a:r>
            <a:r>
              <a:rPr lang="cs-CZ" sz="2000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nanostrukturních</a:t>
            </a:r>
            <a:r>
              <a:rPr lang="cs-CZ" sz="2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materiálů pro medicínské aplikace</a:t>
            </a:r>
          </a:p>
        </p:txBody>
      </p:sp>
      <p:sp>
        <p:nvSpPr>
          <p:cNvPr id="6" name="Zástupný symbol pro text 1"/>
          <p:cNvSpPr txBox="1">
            <a:spLocks/>
          </p:cNvSpPr>
          <p:nvPr/>
        </p:nvSpPr>
        <p:spPr bwMode="auto">
          <a:xfrm>
            <a:off x="5567984" y="4073525"/>
            <a:ext cx="3214066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Aft>
                <a:spcPts val="400"/>
              </a:spcAft>
              <a:buFont typeface="Arial" charset="0"/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Celkové způsobilé výdaje:   15 000 000 Kč</a:t>
            </a:r>
          </a:p>
          <a:p>
            <a:pPr marL="0" indent="0" eaLnBrk="1" hangingPunct="1">
              <a:spcAft>
                <a:spcPts val="400"/>
              </a:spcAft>
              <a:buFont typeface="Arial" charset="0"/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Přiznaná výše podpory:           8 400 000 Kč </a:t>
            </a:r>
            <a:endParaRPr lang="cs-CZ" sz="2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8313" y="663062"/>
            <a:ext cx="8207375" cy="151606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50"/>
              </a:spcAft>
              <a:buNone/>
              <a:defRPr/>
            </a:pPr>
            <a:r>
              <a:rPr lang="cs-CZ" sz="2400" dirty="0">
                <a:latin typeface="Calibri" pitchFamily="34" charset="0"/>
              </a:rPr>
              <a:t>Podpora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nového typu partnerství podnikatelské a akademické sféry založená na úspěšném britském programu </a:t>
            </a:r>
            <a:r>
              <a:rPr lang="cs-CZ" sz="2400" b="1" dirty="0" smtClean="0">
                <a:solidFill>
                  <a:srgbClr val="13B5EA"/>
                </a:solidFill>
                <a:latin typeface="Calibri" pitchFamily="34" charset="0"/>
                <a:cs typeface="Calibri" pitchFamily="34" charset="0"/>
              </a:rPr>
              <a:t>Knowledge Transfer Partnership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rgbClr val="13B5EA"/>
              </a:solidFill>
            </a:endParaRPr>
          </a:p>
        </p:txBody>
      </p:sp>
      <p:sp>
        <p:nvSpPr>
          <p:cNvPr id="28675" name="Nadpis 2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430887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Podpora transferu znalostí – projekt, který se osvědčil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1" y="1916361"/>
            <a:ext cx="4076700" cy="373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text 1"/>
          <p:cNvSpPr txBox="1">
            <a:spLocks/>
          </p:cNvSpPr>
          <p:nvPr/>
        </p:nvSpPr>
        <p:spPr bwMode="auto">
          <a:xfrm>
            <a:off x="468313" y="2063750"/>
            <a:ext cx="4459288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0" rIns="0" bIns="0" numCol="1" anchor="t" anchorCtr="0" compatLnSpc="1">
            <a:prstTxWarp prst="textNoShape">
              <a:avLst/>
            </a:prstTxWarp>
          </a:bodyPr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 sz="24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50"/>
              </a:spcAft>
              <a:defRPr/>
            </a:pPr>
            <a:r>
              <a:rPr lang="cs-CZ" dirty="0" smtClean="0"/>
              <a:t>Přímá aplikace výzkumných poznatků a znalostí v podniku, které mají strategický význam pro jeho další rozvoj, za účasti jednoho či více </a:t>
            </a:r>
            <a:r>
              <a:rPr lang="cs-CZ" b="1" dirty="0" smtClean="0"/>
              <a:t>kvalifikovaných odborníků </a:t>
            </a:r>
            <a:r>
              <a:rPr lang="cs-CZ" dirty="0" smtClean="0"/>
              <a:t>(např. absolventů, doktorandů) a za </a:t>
            </a:r>
            <a:r>
              <a:rPr lang="cs-CZ" b="1" dirty="0" smtClean="0"/>
              <a:t>odborného dohledu </a:t>
            </a:r>
            <a:r>
              <a:rPr lang="cs-CZ" dirty="0" smtClean="0"/>
              <a:t>univerzitního pracoviště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rgbClr val="13B5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8313" y="663062"/>
            <a:ext cx="8207375" cy="525085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buBlip>
                <a:blip r:embed="rId2"/>
              </a:buBlip>
              <a:defRPr/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V pilotní výzvě podpořeno 6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projektů (ukončení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v březnu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2012), nyní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v realizaci dalších 9 projektů</a:t>
            </a:r>
          </a:p>
          <a:p>
            <a:pPr algn="just">
              <a:spcBef>
                <a:spcPts val="600"/>
              </a:spcBef>
              <a:buBlip>
                <a:blip r:embed="rId2"/>
              </a:buBlip>
              <a:defRPr/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Dle dosažených výsledků byl pilotní projekt vyhodnocen jako úspěšný s </a:t>
            </a:r>
            <a:r>
              <a:rPr lang="cs-CZ" sz="2200" b="1" dirty="0">
                <a:latin typeface="Calibri" pitchFamily="34" charset="0"/>
                <a:cs typeface="Calibri" pitchFamily="34" charset="0"/>
              </a:rPr>
              <a:t>doporučením pro spuštění programu v České republice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>
              <a:spcBef>
                <a:spcPts val="600"/>
              </a:spcBef>
              <a:buBlip>
                <a:blip r:embed="rId2"/>
              </a:buBlip>
              <a:defRPr/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Podniky jsou schopny pojmenovat i vyčíslit ekonomické přínosy projektů znalostního transferu (nové zakázky, snížení výrobních nákladů, zrychlení vývojových procesů a jejich přenos do výroby apod.)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sz="2200" b="1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Příští programovací období:</a:t>
            </a:r>
          </a:p>
          <a:p>
            <a:pPr algn="just">
              <a:spcBef>
                <a:spcPct val="0"/>
              </a:spcBef>
              <a:buBlip>
                <a:blip r:embed="rId2"/>
              </a:buBlip>
            </a:pPr>
            <a:r>
              <a:rPr lang="cs-CZ" sz="2200" b="1" dirty="0">
                <a:latin typeface="Calibri" pitchFamily="34" charset="0"/>
                <a:cs typeface="Calibri" pitchFamily="34" charset="0"/>
              </a:rPr>
              <a:t>Samostatná aktivita (program) v operačním </a:t>
            </a:r>
          </a:p>
          <a:p>
            <a:pPr marL="266700" indent="0" algn="just">
              <a:spcBef>
                <a:spcPct val="0"/>
              </a:spcBef>
              <a:buNone/>
            </a:pPr>
            <a:r>
              <a:rPr lang="cs-CZ" sz="2200" b="1" dirty="0" smtClean="0">
                <a:latin typeface="Calibri" pitchFamily="34" charset="0"/>
                <a:cs typeface="Calibri" pitchFamily="34" charset="0"/>
              </a:rPr>
              <a:t> programu MPO OP PIK</a:t>
            </a:r>
            <a:endParaRPr lang="cs-CZ" sz="2200" b="1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0"/>
              </a:spcBef>
              <a:buBlip>
                <a:blip r:embed="rId2"/>
              </a:buBlip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Zvýšení maximální míry podpory</a:t>
            </a:r>
          </a:p>
          <a:p>
            <a:pPr algn="just">
              <a:spcBef>
                <a:spcPct val="0"/>
              </a:spcBef>
              <a:buBlip>
                <a:blip r:embed="rId2"/>
              </a:buBlip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Zachování podpory menším projektům (MSP bez předchozí zkušenosti spolupráce s univerzitou) s měřitelným strategickým přínosem</a:t>
            </a:r>
          </a:p>
          <a:p>
            <a:pPr>
              <a:spcBef>
                <a:spcPct val="0"/>
              </a:spcBef>
              <a:buBlip>
                <a:blip r:embed="rId2"/>
              </a:buBlip>
              <a:defRPr/>
            </a:pPr>
            <a:endParaRPr lang="cs-CZ" dirty="0"/>
          </a:p>
          <a:p>
            <a:pPr marL="0" indent="0">
              <a:spcBef>
                <a:spcPts val="1200"/>
              </a:spcBef>
              <a:spcAft>
                <a:spcPts val="150"/>
              </a:spcAft>
              <a:buNone/>
              <a:defRPr/>
            </a:pPr>
            <a:endParaRPr lang="cs-CZ" sz="2400" b="1" dirty="0" smtClean="0">
              <a:solidFill>
                <a:srgbClr val="13B5EA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150"/>
              </a:spcAft>
              <a:buNone/>
              <a:defRPr/>
            </a:pPr>
            <a:endParaRPr lang="cs-CZ" sz="2400" b="1" dirty="0" smtClean="0">
              <a:solidFill>
                <a:srgbClr val="13B5EA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rgbClr val="13B5EA"/>
              </a:solidFill>
            </a:endParaRPr>
          </a:p>
        </p:txBody>
      </p:sp>
      <p:sp>
        <p:nvSpPr>
          <p:cNvPr id="28675" name="Nadpis 2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430887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Podpora transferu znalostí – projekt, který se osvědčil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815" y="3336966"/>
            <a:ext cx="1643768" cy="126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4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19100" y="446088"/>
            <a:ext cx="8281988" cy="430887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Klíčové oblasti v roce 2013</a:t>
            </a:r>
            <a:endParaRPr lang="cs-CZ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184752"/>
            <a:ext cx="8281988" cy="4712811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  <a:buBlip>
                <a:blip r:embed="rId2"/>
              </a:buBlip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Seed fond - spuštění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Vyhlašování posledních výzev do vyčerpání alokace OPPI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Ukončování vydávání Rozhodnutí o poskytnutí dotace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Přijímání Žádostí o platbu a proplácení finančních prostředků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Maximální snaha o urychlení proplácení dotací v rámci OPPI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Příprava na nové programovací období – příprava nového OP</a:t>
            </a:r>
          </a:p>
          <a:p>
            <a:pPr algn="just">
              <a:lnSpc>
                <a:spcPct val="120000"/>
              </a:lnSpc>
              <a:spcBef>
                <a:spcPts val="1800"/>
              </a:spcBef>
              <a:buBlip>
                <a:blip r:embed="rId2"/>
              </a:buBlip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95300" y="904875"/>
            <a:ext cx="4257675" cy="22780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www.mpo-oppi.cz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www.mpo.cz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www.czechinvest.org 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i-FI" sz="2400" dirty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Zelená linka: 800 800 777</a:t>
            </a:r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cs-CZ" dirty="0"/>
          </a:p>
        </p:txBody>
      </p:sp>
      <p:pic>
        <p:nvPicPr>
          <p:cNvPr id="30723" name="Picture 8" descr="MPj03155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1295400"/>
            <a:ext cx="2160588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itle 1"/>
          <p:cNvSpPr txBox="1">
            <a:spLocks/>
          </p:cNvSpPr>
          <p:nvPr/>
        </p:nvSpPr>
        <p:spPr bwMode="auto">
          <a:xfrm>
            <a:off x="495300" y="446088"/>
            <a:ext cx="82057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 dirty="0">
                <a:solidFill>
                  <a:srgbClr val="13B5EA"/>
                </a:solidFill>
                <a:latin typeface="Calibri" pitchFamily="34" charset="0"/>
                <a:cs typeface="Calibri" pitchFamily="34" charset="0"/>
              </a:rPr>
              <a:t>Zdroje informací</a:t>
            </a:r>
          </a:p>
        </p:txBody>
      </p:sp>
      <p:sp>
        <p:nvSpPr>
          <p:cNvPr id="30725" name="Nadpis 1"/>
          <p:cNvSpPr>
            <a:spLocks noGrp="1"/>
          </p:cNvSpPr>
          <p:nvPr>
            <p:ph type="title"/>
          </p:nvPr>
        </p:nvSpPr>
        <p:spPr>
          <a:xfrm>
            <a:off x="495300" y="4003675"/>
            <a:ext cx="7126288" cy="1846659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pl-PL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l-PL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Ing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Zuzana Matějíčková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e-mail: </a:t>
            </a: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  <a:hlinkClick r:id="rId3"/>
              </a:rPr>
              <a:t>matejickova@mpo.cz</a:t>
            </a: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endParaRPr lang="cs-CZ" dirty="0" smtClean="0"/>
          </a:p>
        </p:txBody>
      </p:sp>
      <p:sp>
        <p:nvSpPr>
          <p:cNvPr id="30726" name="Title 1"/>
          <p:cNvSpPr txBox="1">
            <a:spLocks/>
          </p:cNvSpPr>
          <p:nvPr/>
        </p:nvSpPr>
        <p:spPr bwMode="auto">
          <a:xfrm>
            <a:off x="495300" y="3665538"/>
            <a:ext cx="82057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 dirty="0">
                <a:solidFill>
                  <a:srgbClr val="13B5EA"/>
                </a:solidFill>
                <a:latin typeface="Calibri" pitchFamily="34" charset="0"/>
                <a:cs typeface="Calibri" pitchFamily="34" charset="0"/>
              </a:rPr>
              <a:t>Děkuji za Vaši pozornost</a:t>
            </a:r>
          </a:p>
        </p:txBody>
      </p:sp>
    </p:spTree>
    <p:extLst>
      <p:ext uri="{BB962C8B-B14F-4D97-AF65-F5344CB8AC3E}">
        <p14:creationId xmlns:p14="http://schemas.microsoft.com/office/powerpoint/2010/main" val="5128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68313" y="769938"/>
            <a:ext cx="8207375" cy="5056187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Základní programový dokument resortu průmyslu a obchodu pro čerpání finančních prostředků ze strukturálních fondů EU                           v programovacím období 2007 – 2013.</a:t>
            </a:r>
          </a:p>
          <a:p>
            <a:pPr algn="just">
              <a:defRPr/>
            </a:pPr>
            <a:endParaRPr lang="cs-CZ" sz="12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Alokace OPPI: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cs-CZ" sz="32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3 </a:t>
            </a:r>
            <a:r>
              <a:rPr lang="cs-CZ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671 400 782 EUR</a:t>
            </a:r>
            <a:endParaRPr lang="cs-CZ" sz="3200" b="1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94 123 701 848 Kč        </a:t>
            </a:r>
            <a:endParaRPr lang="cs-CZ" sz="1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  <a:defRPr/>
            </a:pPr>
            <a:r>
              <a:rPr lang="cs-CZ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				</a:t>
            </a:r>
            <a:r>
              <a:rPr lang="cs-CZ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kurz </a:t>
            </a:r>
            <a:r>
              <a:rPr lang="cs-CZ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březen 25,637 CZK/EUR</a:t>
            </a:r>
            <a:endParaRPr lang="cs-CZ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spcBef>
                <a:spcPts val="600"/>
              </a:spcBef>
              <a:buFont typeface="Arial" charset="0"/>
              <a:buNone/>
              <a:defRPr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Financování OPPI: </a:t>
            </a:r>
          </a:p>
          <a:p>
            <a:pPr algn="just"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Evropský fond pro regionální rozvoj (ERDF)	85 %</a:t>
            </a:r>
          </a:p>
          <a:p>
            <a:pPr algn="just"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Státní rozpočet					15 %  </a:t>
            </a:r>
          </a:p>
          <a:p>
            <a:pPr marL="0" indent="0">
              <a:buFont typeface="Arial" charset="0"/>
              <a:buNone/>
              <a:defRPr/>
            </a:pPr>
            <a:endParaRPr lang="cs-CZ" b="1" dirty="0" smtClean="0"/>
          </a:p>
        </p:txBody>
      </p:sp>
      <p:sp>
        <p:nvSpPr>
          <p:cNvPr id="28675" name="Nadpis 2"/>
          <p:cNvSpPr>
            <a:spLocks noGrp="1"/>
          </p:cNvSpPr>
          <p:nvPr>
            <p:ph type="title"/>
          </p:nvPr>
        </p:nvSpPr>
        <p:spPr>
          <a:xfrm>
            <a:off x="468313" y="444500"/>
            <a:ext cx="8399462" cy="430887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OPPI – Operační program Podnikání a inovace</a:t>
            </a:r>
          </a:p>
        </p:txBody>
      </p:sp>
    </p:spTree>
    <p:extLst>
      <p:ext uri="{BB962C8B-B14F-4D97-AF65-F5344CB8AC3E}">
        <p14:creationId xmlns:p14="http://schemas.microsoft.com/office/powerpoint/2010/main" val="1662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430213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0" dirty="0" smtClean="0">
                <a:latin typeface="Calibri" pitchFamily="34" charset="0"/>
                <a:cs typeface="Calibri" pitchFamily="34" charset="0"/>
              </a:rPr>
              <a:t>OPPI pro podnikatele a firmy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97144529"/>
              </p:ext>
            </p:extLst>
          </p:nvPr>
        </p:nvGraphicFramePr>
        <p:xfrm>
          <a:off x="165101" y="977900"/>
          <a:ext cx="8826500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4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41325" y="446088"/>
            <a:ext cx="8259763" cy="430212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Vyhlášené výzvy</a:t>
            </a:r>
            <a:endParaRPr lang="pt-BR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1325" y="800100"/>
            <a:ext cx="8259763" cy="5019675"/>
          </a:xfrm>
        </p:spPr>
        <p:txBody>
          <a:bodyPr/>
          <a:lstStyle/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 31. 3. 2013 bylo vyhlášeno 		61 výzev 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celkové alokaci 			97,4 mld. Kč*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endParaRPr lang="cs-CZ" sz="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marL="180975" indent="-180975" eaLnBrk="1" hangingPunct="1">
              <a:buNone/>
              <a:defRPr/>
            </a:pPr>
            <a:r>
              <a:rPr lang="cs-CZ" dirty="0">
                <a:latin typeface="Calibri" pitchFamily="34" charset="0"/>
                <a:cs typeface="Calibri" pitchFamily="34" charset="0"/>
              </a:rPr>
              <a:t>* Nezahrnuje údaje za interní projekty.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Včetně interních projektů </a:t>
            </a:r>
            <a:r>
              <a:rPr lang="cs-CZ" dirty="0">
                <a:latin typeface="Calibri" pitchFamily="34" charset="0"/>
                <a:cs typeface="Calibri" pitchFamily="34" charset="0"/>
              </a:rPr>
              <a:t>činí celková alokovaná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částka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98,345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mld. Kč. </a:t>
            </a: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33123"/>
              </p:ext>
            </p:extLst>
          </p:nvPr>
        </p:nvGraphicFramePr>
        <p:xfrm>
          <a:off x="1390650" y="2181225"/>
          <a:ext cx="6438900" cy="2590800"/>
        </p:xfrm>
        <a:graphic>
          <a:graphicData uri="http://schemas.openxmlformats.org/drawingml/2006/table">
            <a:tbl>
              <a:tblPr/>
              <a:tblGrid>
                <a:gridCol w="3876675"/>
                <a:gridCol w="2562225"/>
              </a:tblGrid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Prioritní osa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759" marR="7759" marT="77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B5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Alokace výzev (CZK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)*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759" marR="7759" marT="77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B5E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1. Vznik firem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3697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252 000 </a:t>
                      </a:r>
                      <a:r>
                        <a:rPr lang="cs-CZ" sz="2000" b="0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000</a:t>
                      </a:r>
                      <a:endParaRPr lang="cs-CZ" sz="2000" b="0" i="0" u="none" strike="noStrike" kern="1200" dirty="0"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2. Rozvoj firem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3697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25 731 720 </a:t>
                      </a:r>
                      <a:r>
                        <a:rPr lang="cs-CZ" sz="2000" b="0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000</a:t>
                      </a:r>
                      <a:endParaRPr lang="cs-CZ" sz="2000" b="0" i="0" u="none" strike="noStrike" kern="1200" dirty="0"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3. </a:t>
                      </a:r>
                      <a:r>
                        <a:rPr lang="cs-CZ" sz="2000" b="0" i="0" u="none" strike="noStrike" dirty="0" err="1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Eko</a:t>
                      </a:r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-energie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3697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12 700 000 </a:t>
                      </a:r>
                      <a:r>
                        <a:rPr lang="cs-CZ" sz="2000" b="0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000</a:t>
                      </a:r>
                      <a:endParaRPr lang="cs-CZ" sz="2000" b="0" i="0" u="none" strike="noStrike" kern="1200" dirty="0"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4. Inovace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3697" rtl="0" eaLnBrk="1" fontAlgn="b" latinLnBrk="0" hangingPunct="1"/>
                      <a:r>
                        <a:rPr lang="cs-CZ" sz="2000" b="0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 </a:t>
                      </a:r>
                      <a:r>
                        <a:rPr lang="cs-CZ" sz="2000" b="0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r>
                        <a:rPr lang="cs-CZ" sz="2000" b="0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86 </a:t>
                      </a:r>
                      <a:r>
                        <a:rPr lang="cs-CZ" sz="2000" b="0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792 </a:t>
                      </a:r>
                      <a:r>
                        <a:rPr lang="cs-CZ" sz="2000" b="0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000</a:t>
                      </a:r>
                      <a:endParaRPr lang="cs-CZ" sz="2000" b="0" i="0" u="none" strike="noStrike" kern="1200" dirty="0"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5. Prostředí pro podnikání a inovace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29 520 </a:t>
                      </a:r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000 000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6. Služby pro rozvoj podnikání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1 750 000 </a:t>
                      </a:r>
                      <a:r>
                        <a:rPr lang="cs-CZ" sz="2000" b="0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000</a:t>
                      </a:r>
                      <a:endParaRPr lang="cs-CZ" sz="2000" b="0" i="0" u="none" strike="noStrike" kern="1200" dirty="0"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OPPI celkem</a:t>
                      </a:r>
                    </a:p>
                  </a:txBody>
                  <a:tcPr marL="7759" marR="7759" marT="77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B5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97 440 512 000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59" marR="7759" marT="77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B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2"/>
          <p:cNvSpPr>
            <a:spLocks noGrp="1"/>
          </p:cNvSpPr>
          <p:nvPr>
            <p:ph type="title"/>
          </p:nvPr>
        </p:nvSpPr>
        <p:spPr>
          <a:xfrm>
            <a:off x="468309" y="446603"/>
            <a:ext cx="8399462" cy="430887"/>
          </a:xfrm>
        </p:spPr>
        <p:txBody>
          <a:bodyPr/>
          <a:lstStyle/>
          <a:p>
            <a:r>
              <a:rPr lang="cs-CZ" b="0" dirty="0" smtClean="0">
                <a:latin typeface="Calibri" pitchFamily="34" charset="0"/>
                <a:cs typeface="Calibri" pitchFamily="34" charset="0"/>
              </a:rPr>
              <a:t>Otevřené výzvy OPPI a plán do konce letošního roku</a:t>
            </a:r>
          </a:p>
        </p:txBody>
      </p:sp>
      <p:sp>
        <p:nvSpPr>
          <p:cNvPr id="2" name="Obdélník 1"/>
          <p:cNvSpPr/>
          <p:nvPr/>
        </p:nvSpPr>
        <p:spPr>
          <a:xfrm>
            <a:off x="468308" y="1195310"/>
            <a:ext cx="8256587" cy="449297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61950" lvl="1" indent="-361950" algn="just">
              <a:spcBef>
                <a:spcPts val="1200"/>
              </a:spcBef>
              <a:buBlip>
                <a:blip r:embed="rId2"/>
              </a:buBlip>
              <a:defRPr/>
            </a:pPr>
            <a:r>
              <a:rPr lang="cs-CZ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Pro žadatele, kteří podali registrační žádost do </a:t>
            </a: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programu </a:t>
            </a:r>
            <a:r>
              <a:rPr lang="cs-CZ" sz="24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Inovace – </a:t>
            </a:r>
            <a:r>
              <a:rPr lang="cs-CZ" sz="24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Inovační projekt </a:t>
            </a: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je otevřen </a:t>
            </a:r>
            <a:r>
              <a:rPr lang="cs-CZ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příjem </a:t>
            </a:r>
            <a:r>
              <a:rPr lang="cs-CZ" sz="24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plných </a:t>
            </a:r>
            <a:r>
              <a:rPr lang="cs-CZ" sz="24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žádostí</a:t>
            </a:r>
          </a:p>
          <a:p>
            <a:pPr marL="355600" lvl="1" algn="just">
              <a:spcBef>
                <a:spcPts val="1200"/>
              </a:spcBef>
              <a:defRPr/>
            </a:pP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Příjem PŽ:  8</a:t>
            </a:r>
            <a:r>
              <a:rPr lang="cs-CZ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. 4. 2013 od 6.00 hod. – 22. 5. 2013 do 12.00 hod</a:t>
            </a: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61950" lvl="1" indent="-361950" algn="just">
              <a:spcBef>
                <a:spcPts val="1800"/>
              </a:spcBef>
              <a:buBlip>
                <a:blip r:embed="rId2"/>
              </a:buBlip>
              <a:defRPr/>
            </a:pPr>
            <a:r>
              <a:rPr lang="cs-CZ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Dne 2</a:t>
            </a: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. 4. 2013 </a:t>
            </a:r>
            <a:r>
              <a:rPr lang="cs-CZ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vyhlášena 2. výzva projektu </a:t>
            </a:r>
            <a:r>
              <a:rPr lang="cs-CZ" sz="24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Czech </a:t>
            </a:r>
            <a:r>
              <a:rPr lang="cs-CZ" sz="2400" b="1" dirty="0" err="1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EkoSystem</a:t>
            </a:r>
            <a:endParaRPr lang="cs-CZ" sz="2400" b="1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355600" algn="just">
              <a:spcBef>
                <a:spcPts val="600"/>
              </a:spcBef>
              <a:defRPr/>
            </a:pP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Alokace výzvy: 128 </a:t>
            </a:r>
            <a:r>
              <a:rPr lang="cs-CZ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mil. Kč. </a:t>
            </a:r>
            <a:endParaRPr lang="cs-CZ" sz="2400" dirty="0" smtClean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355600" lvl="1" algn="just">
              <a:spcBef>
                <a:spcPts val="600"/>
              </a:spcBef>
              <a:defRPr/>
            </a:pP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Příjem žádostí: 2. 4. 2013 - 31. 10. 2013</a:t>
            </a:r>
            <a:endParaRPr lang="cs-CZ" sz="24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361950" lvl="1" indent="-361950" algn="just">
              <a:spcBef>
                <a:spcPts val="1800"/>
              </a:spcBef>
              <a:buBlip>
                <a:blip r:embed="rId2"/>
              </a:buBlip>
              <a:defRPr/>
            </a:pP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 letošním roce bude znovu ještě otevřen projekt </a:t>
            </a:r>
            <a:r>
              <a:rPr lang="cs-CZ" sz="24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Marketing </a:t>
            </a:r>
            <a:r>
              <a:rPr lang="cs-CZ" sz="24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- Společná účast na speciálních </a:t>
            </a:r>
            <a:r>
              <a:rPr lang="cs-CZ" sz="24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výstavách a </a:t>
            </a:r>
            <a:r>
              <a:rPr lang="cs-CZ" sz="24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veletrzích </a:t>
            </a:r>
            <a:r>
              <a:rPr lang="cs-CZ" sz="24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           v zahraničí</a:t>
            </a:r>
            <a:endParaRPr lang="cs-CZ" sz="24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30213" y="446088"/>
            <a:ext cx="8270875" cy="800100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Zájem o OPPI 2007 – 2012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Dotační programy k 31. </a:t>
            </a:r>
            <a:r>
              <a:rPr lang="cs-CZ" dirty="0">
                <a:latin typeface="Calibri" pitchFamily="34" charset="0"/>
                <a:cs typeface="Calibri" pitchFamily="34" charset="0"/>
              </a:rPr>
              <a:t>3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 2013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0213" y="1352550"/>
            <a:ext cx="8256587" cy="4095750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Počet podaných </a:t>
            </a:r>
            <a:r>
              <a:rPr lang="cs-CZ" sz="2400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registračních žádostí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: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21 362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Hodnota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podaných registračních žádostí :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243,3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mld. Kč 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Počet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podaných </a:t>
            </a:r>
            <a:r>
              <a:rPr lang="cs-CZ" sz="2400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plných žádostí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:	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15 148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Hodnota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podaných plných žádostí :	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148,6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mld. Kč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Počet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vydaných </a:t>
            </a:r>
            <a:r>
              <a:rPr lang="cs-CZ" sz="2400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Rozhodnutí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 :		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8 291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Hodnota podpory v Rozhodnutích :     	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72,6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mld. Kč</a:t>
            </a:r>
          </a:p>
        </p:txBody>
      </p:sp>
    </p:spTree>
    <p:extLst>
      <p:ext uri="{BB962C8B-B14F-4D97-AF65-F5344CB8AC3E}">
        <p14:creationId xmlns:p14="http://schemas.microsoft.com/office/powerpoint/2010/main" val="32506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412176"/>
              </p:ext>
            </p:extLst>
          </p:nvPr>
        </p:nvGraphicFramePr>
        <p:xfrm>
          <a:off x="0" y="1066800"/>
          <a:ext cx="3657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Rastrový obrázek" r:id="rId3" imgW="2647619" imgH="819048" progId="Paint.Picture">
                  <p:embed/>
                </p:oleObj>
              </mc:Choice>
              <mc:Fallback>
                <p:oleObj name="Rastrový obrázek" r:id="rId3" imgW="2647619" imgH="8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3657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430887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Nejúspěšnější programy – podané plné žádosti - počet</a:t>
            </a: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66675" y="5622598"/>
            <a:ext cx="16822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Data k 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31. </a:t>
            </a:r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. 2013</a:t>
            </a:r>
            <a:endParaRPr lang="cs-CZ" sz="16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Zástupný symbol pro obsah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29411725"/>
              </p:ext>
            </p:extLst>
          </p:nvPr>
        </p:nvGraphicFramePr>
        <p:xfrm>
          <a:off x="66675" y="942647"/>
          <a:ext cx="8893175" cy="4849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037265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427693"/>
              </p:ext>
            </p:extLst>
          </p:nvPr>
        </p:nvGraphicFramePr>
        <p:xfrm>
          <a:off x="0" y="1066800"/>
          <a:ext cx="3657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Rastrový obrázek" r:id="rId3" imgW="2647619" imgH="819048" progId="Paint.Picture">
                  <p:embed/>
                </p:oleObj>
              </mc:Choice>
              <mc:Fallback>
                <p:oleObj name="Rastrový obrázek" r:id="rId3" imgW="2647619" imgH="8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3657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430887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Nejúspěšnější programy – podané plné žádosti – objem</a:t>
            </a: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66675" y="5622598"/>
            <a:ext cx="16822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Data k 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31. </a:t>
            </a:r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. 2013</a:t>
            </a:r>
            <a:endParaRPr lang="cs-CZ" sz="16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1658040"/>
              </p:ext>
            </p:extLst>
          </p:nvPr>
        </p:nvGraphicFramePr>
        <p:xfrm>
          <a:off x="66675" y="998211"/>
          <a:ext cx="8893175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172450" y="5622597"/>
            <a:ext cx="5952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mil. Kč</a:t>
            </a:r>
            <a:endParaRPr lang="cs-CZ" sz="12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188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861774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Objem přiznané dotace ve vydaných Rozhodnutích již dosahuje 72,6 mld. Kč</a:t>
            </a:r>
          </a:p>
        </p:txBody>
      </p:sp>
      <p:graphicFrame>
        <p:nvGraphicFramePr>
          <p:cNvPr id="5" name="Graf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58991607"/>
              </p:ext>
            </p:extLst>
          </p:nvPr>
        </p:nvGraphicFramePr>
        <p:xfrm>
          <a:off x="143446" y="1469861"/>
          <a:ext cx="8893175" cy="436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43446" y="1307862"/>
            <a:ext cx="812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Calibri" pitchFamily="34" charset="0"/>
                <a:cs typeface="Calibri" pitchFamily="34" charset="0"/>
              </a:rPr>
              <a:t>mil</a:t>
            </a:r>
            <a:r>
              <a:rPr lang="cs-CZ" sz="1200" dirty="0">
                <a:latin typeface="Calibri" pitchFamily="34" charset="0"/>
                <a:cs typeface="Calibri" pitchFamily="34" charset="0"/>
              </a:rPr>
              <a:t>. Kč</a:t>
            </a:r>
          </a:p>
        </p:txBody>
      </p:sp>
    </p:spTree>
    <p:extLst>
      <p:ext uri="{BB962C8B-B14F-4D97-AF65-F5344CB8AC3E}">
        <p14:creationId xmlns:p14="http://schemas.microsoft.com/office/powerpoint/2010/main" val="7204234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Předloha 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  <a:fontScheme name="Vlastní 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650</Words>
  <Application>Microsoft Office PowerPoint</Application>
  <PresentationFormat>Předvádění na obrazovce (4:3)</PresentationFormat>
  <Paragraphs>163</Paragraphs>
  <Slides>17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Předloha V1</vt:lpstr>
      <vt:lpstr>Předloha V2</vt:lpstr>
      <vt:lpstr>Rastrový obrázek</vt:lpstr>
      <vt:lpstr>Operační program Podnikání a inovace  2007 - 2013 </vt:lpstr>
      <vt:lpstr>OPPI – Operační program Podnikání a inovace</vt:lpstr>
      <vt:lpstr> OPPI pro podnikatele a firmy</vt:lpstr>
      <vt:lpstr>Vyhlášené výzvy</vt:lpstr>
      <vt:lpstr>Otevřené výzvy OPPI a plán do konce letošního roku</vt:lpstr>
      <vt:lpstr>Zájem o OPPI 2007 – 2012 Dotační programy k 31. 3. 2013</vt:lpstr>
      <vt:lpstr>Nejúspěšnější programy – podané plné žádosti - počet</vt:lpstr>
      <vt:lpstr>Nejúspěšnější programy – podané plné žádosti – objem</vt:lpstr>
      <vt:lpstr>Objem přiznané dotace ve vydaných Rozhodnutích již dosahuje 72,6 mld. Kč</vt:lpstr>
      <vt:lpstr>V jednotlivých krajích proplaceno již 34,9 mld. Kč</vt:lpstr>
      <vt:lpstr>Proplatili jsme již skoro 1/2 alokace programu</vt:lpstr>
      <vt:lpstr>V loňském roce jsme českým podnikatelům proplatili 14,7 miliard korun </vt:lpstr>
      <vt:lpstr>Úspěšný projekt v programu INOVACE</vt:lpstr>
      <vt:lpstr>Podpora transferu znalostí – projekt, který se osvědčil</vt:lpstr>
      <vt:lpstr>Podpora transferu znalostí – projekt, který se osvědčil</vt:lpstr>
      <vt:lpstr>Klíčové oblasti v roce 2013</vt:lpstr>
      <vt:lpstr> Ing. Zuzana Matějíčková e-mail: matejickova@mpo.cz   </vt:lpstr>
    </vt:vector>
  </TitlesOfParts>
  <Company>S-Comp Centre CZ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MRa</dc:creator>
  <cp:lastModifiedBy>Menclová Petra</cp:lastModifiedBy>
  <cp:revision>362</cp:revision>
  <cp:lastPrinted>2013-03-12T06:32:26Z</cp:lastPrinted>
  <dcterms:created xsi:type="dcterms:W3CDTF">2011-09-02T15:27:11Z</dcterms:created>
  <dcterms:modified xsi:type="dcterms:W3CDTF">2013-04-25T12:43:47Z</dcterms:modified>
</cp:coreProperties>
</file>