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6" r:id="rId3"/>
    <p:sldId id="263" r:id="rId4"/>
    <p:sldId id="257" r:id="rId5"/>
    <p:sldId id="280" r:id="rId6"/>
    <p:sldId id="268" r:id="rId7"/>
    <p:sldId id="269" r:id="rId8"/>
    <p:sldId id="270" r:id="rId9"/>
    <p:sldId id="279" r:id="rId10"/>
    <p:sldId id="282" r:id="rId11"/>
    <p:sldId id="274" r:id="rId12"/>
    <p:sldId id="278" r:id="rId13"/>
    <p:sldId id="271" r:id="rId14"/>
    <p:sldId id="273" r:id="rId15"/>
    <p:sldId id="283" r:id="rId16"/>
    <p:sldId id="275" r:id="rId17"/>
    <p:sldId id="258" r:id="rId18"/>
    <p:sldId id="25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524" y="-90"/>
      </p:cViewPr>
      <p:guideLst>
        <p:guide orient="horz" pos="799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79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400"/>
            </a:pPr>
            <a:r>
              <a:rPr lang="cs-CZ" sz="1400"/>
              <a:t>Proplacené prostředky v mil. Kč k 31. 3. 2013</a:t>
            </a:r>
            <a:endParaRPr lang="en-US" sz="1400"/>
          </a:p>
        </c:rich>
      </c:tx>
      <c:layout>
        <c:manualLayout>
          <c:xMode val="edge"/>
          <c:yMode val="edge"/>
          <c:x val="0.50722222222222224"/>
          <c:y val="1.628024236623281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154454651501894"/>
          <c:y val="0.10556476630801706"/>
          <c:w val="0.92437506075629439"/>
          <c:h val="0.813471346888821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1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List1!$A$2:$A$14</c:f>
              <c:strCache>
                <c:ptCount val="13"/>
                <c:pt idx="0">
                  <c:v>Jihočeský</c:v>
                </c:pt>
                <c:pt idx="1">
                  <c:v>Jihomoravský</c:v>
                </c:pt>
                <c:pt idx="2">
                  <c:v>Karlovarský</c:v>
                </c:pt>
                <c:pt idx="3">
                  <c:v>Královehradecký</c:v>
                </c:pt>
                <c:pt idx="4">
                  <c:v>Liberecký</c:v>
                </c:pt>
                <c:pt idx="5">
                  <c:v>Moravskoslezský</c:v>
                </c:pt>
                <c:pt idx="6">
                  <c:v>Olomoucký</c:v>
                </c:pt>
                <c:pt idx="7">
                  <c:v>Pardubický</c:v>
                </c:pt>
                <c:pt idx="8">
                  <c:v>Plzeňský</c:v>
                </c:pt>
                <c:pt idx="9">
                  <c:v>Středočeský</c:v>
                </c:pt>
                <c:pt idx="10">
                  <c:v>Ústecký</c:v>
                </c:pt>
                <c:pt idx="11">
                  <c:v>Vysočina</c:v>
                </c:pt>
                <c:pt idx="12">
                  <c:v>Zlínský</c:v>
                </c:pt>
              </c:strCache>
            </c:strRef>
          </c:cat>
          <c:val>
            <c:numRef>
              <c:f>List1!$B$2:$B$14</c:f>
              <c:numCache>
                <c:formatCode>#,##0.00</c:formatCode>
                <c:ptCount val="13"/>
                <c:pt idx="0">
                  <c:v>1469.8</c:v>
                </c:pt>
                <c:pt idx="1">
                  <c:v>5210.1000000000004</c:v>
                </c:pt>
                <c:pt idx="2">
                  <c:v>781.4</c:v>
                </c:pt>
                <c:pt idx="3">
                  <c:v>1963.3</c:v>
                </c:pt>
                <c:pt idx="4">
                  <c:v>1499.4</c:v>
                </c:pt>
                <c:pt idx="5">
                  <c:v>5522</c:v>
                </c:pt>
                <c:pt idx="6">
                  <c:v>2259.5</c:v>
                </c:pt>
                <c:pt idx="7">
                  <c:v>1971.3</c:v>
                </c:pt>
                <c:pt idx="8">
                  <c:v>1684.8</c:v>
                </c:pt>
                <c:pt idx="9">
                  <c:v>4446.7</c:v>
                </c:pt>
                <c:pt idx="10">
                  <c:v>2555.6999999999998</c:v>
                </c:pt>
                <c:pt idx="11">
                  <c:v>1936.7</c:v>
                </c:pt>
                <c:pt idx="12">
                  <c:v>3609.1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34013568"/>
        <c:axId val="34015104"/>
      </c:barChart>
      <c:catAx>
        <c:axId val="34013568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 w="19050"/>
        </c:spPr>
        <c:txPr>
          <a:bodyPr/>
          <a:lstStyle/>
          <a:p>
            <a:pPr>
              <a:defRPr>
                <a:solidFill>
                  <a:schemeClr val="tx2"/>
                </a:solidFill>
              </a:defRPr>
            </a:pPr>
            <a:endParaRPr lang="cs-CZ"/>
          </a:p>
        </c:txPr>
        <c:crossAx val="34015104"/>
        <c:crosses val="autoZero"/>
        <c:auto val="1"/>
        <c:lblAlgn val="ctr"/>
        <c:lblOffset val="100"/>
        <c:noMultiLvlLbl val="0"/>
      </c:catAx>
      <c:valAx>
        <c:axId val="34015104"/>
        <c:scaling>
          <c:orientation val="minMax"/>
        </c:scaling>
        <c:delete val="0"/>
        <c:axPos val="b"/>
        <c:majorGridlines>
          <c:spPr>
            <a:ln w="3175"/>
          </c:spPr>
        </c:majorGridlines>
        <c:numFmt formatCode="#,##0.00" sourceLinked="1"/>
        <c:majorTickMark val="none"/>
        <c:minorTickMark val="none"/>
        <c:tickLblPos val="nextTo"/>
        <c:spPr>
          <a:ln>
            <a:noFill/>
          </a:ln>
        </c:spPr>
        <c:crossAx val="34013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67DB-3B19-4FAC-AE4D-02DEF3D26FFD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E496C-BF88-4859-8823-E34EFEF180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15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04031-0076-4F0E-B7CE-5F00F87E4A08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F5AF7-1ED0-47D6-9464-C1502F63EB1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63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gi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4.gif"/><Relationship Id="rId2" Type="http://schemas.openxmlformats.org/officeDocument/2006/relationships/image" Target="../media/image10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2.gif"/><Relationship Id="rId4" Type="http://schemas.openxmlformats.org/officeDocument/2006/relationships/image" Target="../media/image1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rek\Desktop\czi-sablona\grafika\prave-pruhy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3719" y="0"/>
            <a:ext cx="2240281" cy="6858000"/>
          </a:xfrm>
          <a:prstGeom prst="rect">
            <a:avLst/>
          </a:prstGeom>
          <a:noFill/>
        </p:spPr>
      </p:pic>
      <p:pic>
        <p:nvPicPr>
          <p:cNvPr id="1026" name="Picture 2" descr="C:\Users\Marek\Desktop\czi-sablona\grafika\centralni-vizual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690372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7768" y="1513813"/>
            <a:ext cx="6190456" cy="1080120"/>
          </a:xfrm>
        </p:spPr>
        <p:txBody>
          <a:bodyPr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802584"/>
            <a:ext cx="5112568" cy="739952"/>
          </a:xfrm>
        </p:spPr>
        <p:txBody>
          <a:bodyPr>
            <a:normAutofit/>
          </a:bodyPr>
          <a:lstStyle>
            <a:lvl1pPr marL="0" indent="0" algn="l">
              <a:spcBef>
                <a:spcPts val="25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pic>
        <p:nvPicPr>
          <p:cNvPr id="1028" name="Picture 4" descr="C:\Users\Marek\Desktop\czi-sablona\grafika\mpo.gif"/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7447358" y="5849438"/>
            <a:ext cx="1229098" cy="581170"/>
          </a:xfrm>
          <a:prstGeom prst="rect">
            <a:avLst/>
          </a:prstGeom>
          <a:noFill/>
        </p:spPr>
      </p:pic>
      <p:pic>
        <p:nvPicPr>
          <p:cNvPr id="8" name="Picture 5" descr="C:\Users\Marek\Desktop\czi-sablona\grafika\czechinvest-logo.gif"/>
          <p:cNvPicPr>
            <a:picLocks noChangeAspect="1" noChangeArrowheads="1"/>
          </p:cNvPicPr>
          <p:nvPr userDrawn="1"/>
        </p:nvPicPr>
        <p:blipFill>
          <a:blip r:embed="rId5" cstate="print"/>
          <a:stretch>
            <a:fillRect/>
          </a:stretch>
        </p:blipFill>
        <p:spPr bwMode="auto">
          <a:xfrm>
            <a:off x="7171036" y="282937"/>
            <a:ext cx="1721444" cy="82629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68761"/>
            <a:ext cx="8229600" cy="460851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0263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0263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392487"/>
          </a:xfrm>
        </p:spPr>
        <p:txBody>
          <a:bodyPr/>
          <a:lstStyle>
            <a:lvl2pPr marL="714375" indent="-257175">
              <a:buFont typeface="Wingdings" pitchFamily="2" charset="2"/>
              <a:buChar char="§"/>
              <a:tabLst/>
              <a:defRPr/>
            </a:lvl2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2022" y="274638"/>
            <a:ext cx="1808450" cy="850106"/>
          </a:xfrm>
        </p:spPr>
        <p:txBody>
          <a:bodyPr/>
          <a:lstStyle>
            <a:lvl1pPr>
              <a:defRPr sz="24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20272" y="1268761"/>
            <a:ext cx="1800200" cy="4392487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1600"/>
            </a:lvl1pPr>
            <a:lvl2pPr marL="714375" indent="-257175">
              <a:buFont typeface="Wingdings" pitchFamily="2" charset="2"/>
              <a:buChar char="§"/>
              <a:tabLst/>
              <a:defRPr/>
            </a:lvl2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6904800" cy="6165850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rek\Desktop\czi-sablona\grafika\centralni-vizual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568"/>
            <a:ext cx="6903720" cy="393192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68313" y="4221089"/>
            <a:ext cx="6153943" cy="576063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cs-CZ" dirty="0" smtClean="0"/>
              <a:t>Klepnutím lze upravit nadpis.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13" y="4797152"/>
            <a:ext cx="6153943" cy="4018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3" descr="C:\Users\Marek\Desktop\czi-sablona\grafika\prave-pruhy.gif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6903719" y="3021558"/>
            <a:ext cx="2240281" cy="497205"/>
          </a:xfrm>
          <a:prstGeom prst="rect">
            <a:avLst/>
          </a:prstGeom>
          <a:noFill/>
        </p:spPr>
      </p:pic>
      <p:pic>
        <p:nvPicPr>
          <p:cNvPr id="9" name="Picture 5" descr="C:\Users\Marek\Desktop\czi-sablona\grafika\czechinvest-logo.gif"/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7171036" y="282937"/>
            <a:ext cx="1721444" cy="82629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ogo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ek\Desktop\czi-sablona\grafika\logoslide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041005" cy="6858000"/>
          </a:xfrm>
          <a:prstGeom prst="rect">
            <a:avLst/>
          </a:prstGeom>
          <a:noFill/>
        </p:spPr>
      </p:pic>
      <p:pic>
        <p:nvPicPr>
          <p:cNvPr id="2051" name="Picture 3" descr="C:\Users\Marek\Desktop\czi-sablona\grafika\centralni-vizual-leva-ca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1005" y="0"/>
            <a:ext cx="1102995" cy="685800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03848" y="1513813"/>
            <a:ext cx="4752528" cy="1080120"/>
          </a:xfrm>
        </p:spPr>
        <p:txBody>
          <a:bodyPr>
            <a:no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60032" y="2833064"/>
            <a:ext cx="3096344" cy="686994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pic>
        <p:nvPicPr>
          <p:cNvPr id="1028" name="Picture 4" descr="C:\Users\Marek\Desktop\czi-sablona\grafika\mpo.gif"/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709684" y="5746306"/>
            <a:ext cx="1270028" cy="600526"/>
          </a:xfrm>
          <a:prstGeom prst="rect">
            <a:avLst/>
          </a:prstGeom>
          <a:noFill/>
        </p:spPr>
      </p:pic>
      <p:pic>
        <p:nvPicPr>
          <p:cNvPr id="1029" name="Picture 5" descr="C:\Users\Marek\Desktop\czi-sablona\grafika\czechinvest-logo.gif"/>
          <p:cNvPicPr>
            <a:picLocks noChangeAspect="1" noChangeArrowheads="1"/>
          </p:cNvPicPr>
          <p:nvPr userDrawn="1"/>
        </p:nvPicPr>
        <p:blipFill>
          <a:blip r:embed="rId5" cstate="print"/>
          <a:srcRect b="16667"/>
          <a:stretch>
            <a:fillRect/>
          </a:stretch>
        </p:blipFill>
        <p:spPr bwMode="auto">
          <a:xfrm>
            <a:off x="755576" y="1700808"/>
            <a:ext cx="1800199" cy="720080"/>
          </a:xfrm>
          <a:prstGeom prst="rect">
            <a:avLst/>
          </a:prstGeom>
          <a:noFill/>
        </p:spPr>
      </p:pic>
      <p:pic>
        <p:nvPicPr>
          <p:cNvPr id="2052" name="Picture 4" descr="C:\Users\Marek\Desktop\czi-sablona\grafika\eu.gif"/>
          <p:cNvPicPr>
            <a:picLocks noChangeAspect="1" noChangeArrowheads="1"/>
          </p:cNvPicPr>
          <p:nvPr userDrawn="1"/>
        </p:nvPicPr>
        <p:blipFill>
          <a:blip r:embed="rId6" cstate="print"/>
          <a:stretch>
            <a:fillRect/>
          </a:stretch>
        </p:blipFill>
        <p:spPr bwMode="auto">
          <a:xfrm>
            <a:off x="2657242" y="5844639"/>
            <a:ext cx="2730345" cy="418291"/>
          </a:xfrm>
          <a:prstGeom prst="rect">
            <a:avLst/>
          </a:prstGeom>
          <a:noFill/>
        </p:spPr>
      </p:pic>
      <p:pic>
        <p:nvPicPr>
          <p:cNvPr id="2053" name="Picture 5" descr="C:\Users\Marek\Desktop\czi-sablona\grafika\oppi.gif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5848697"/>
            <a:ext cx="1275427" cy="4140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1"/>
            <a:ext cx="4038600" cy="460851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1"/>
            <a:ext cx="4038600" cy="460851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88841"/>
            <a:ext cx="4040188" cy="388843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88841"/>
            <a:ext cx="4041775" cy="388843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rek\Desktop\czi-sablona\grafika\centralni-vizual.jpg"/>
          <p:cNvPicPr>
            <a:picLocks noChangeAspect="1" noChangeArrowheads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1" y="6165894"/>
            <a:ext cx="6903720" cy="691515"/>
          </a:xfrm>
          <a:prstGeom prst="rect">
            <a:avLst/>
          </a:prstGeom>
          <a:noFill/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99592" y="6441479"/>
            <a:ext cx="720080" cy="190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95C65116-99B5-4C7A-8681-B5B9ED2B59C3}" type="datetimeFigureOut">
              <a:rPr lang="cs-CZ" smtClean="0"/>
              <a:pPr/>
              <a:t>23.4.2013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1681" y="6441479"/>
            <a:ext cx="4176464" cy="190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940152" y="6440636"/>
            <a:ext cx="864096" cy="190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5" descr="C:\Users\Marek\Desktop\czi-sablona\grafika\czechinvest-logo.gif"/>
          <p:cNvPicPr>
            <a:picLocks noChangeAspect="1" noChangeArrowheads="1"/>
          </p:cNvPicPr>
          <p:nvPr userDrawn="1"/>
        </p:nvPicPr>
        <p:blipFill>
          <a:blip r:embed="rId14" cstate="print"/>
          <a:srcRect b="14498"/>
          <a:stretch>
            <a:fillRect/>
          </a:stretch>
        </p:blipFill>
        <p:spPr bwMode="auto">
          <a:xfrm>
            <a:off x="7452320" y="6218262"/>
            <a:ext cx="1158876" cy="47561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60" r:id="rId5"/>
    <p:sldLayoutId id="2147483652" r:id="rId6"/>
    <p:sldLayoutId id="2147483653" r:id="rId7"/>
    <p:sldLayoutId id="2147483654" r:id="rId8"/>
    <p:sldLayoutId id="2147483655" r:id="rId9"/>
    <p:sldLayoutId id="2147483658" r:id="rId10"/>
    <p:sldLayoutId id="2147483659" r:id="rId11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257175" algn="l" defTabSz="914400" rtl="0" eaLnBrk="1" latinLnBrk="0" hangingPunct="1">
        <a:spcBef>
          <a:spcPct val="200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Podpora podnikání a investic</a:t>
            </a:r>
            <a:br>
              <a:rPr lang="cs-CZ" dirty="0" smtClean="0"/>
            </a:br>
            <a:r>
              <a:rPr lang="cs-CZ" sz="2400" dirty="0" smtClean="0"/>
              <a:t>v regionech ze Strukturálních fondů EU</a:t>
            </a:r>
            <a:endParaRPr lang="en-US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802584"/>
            <a:ext cx="6192688" cy="739952"/>
          </a:xfrm>
        </p:spPr>
        <p:txBody>
          <a:bodyPr>
            <a:noAutofit/>
          </a:bodyPr>
          <a:lstStyle/>
          <a:p>
            <a:r>
              <a:rPr lang="cs-CZ" sz="1800" dirty="0" smtClean="0"/>
              <a:t>Ing. Petr Očko, Ph.D.  |  pověřený řízením agentury</a:t>
            </a:r>
          </a:p>
          <a:p>
            <a:r>
              <a:rPr lang="cs-CZ" dirty="0" smtClean="0"/>
              <a:t>Brno, 24. duben 2013</a:t>
            </a:r>
            <a:endParaRPr lang="cs-CZ" sz="1800" dirty="0" smtClean="0"/>
          </a:p>
          <a:p>
            <a:endParaRPr lang="cs-CZ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CzechEkoSystem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efektivní rozvoj aktivit </a:t>
            </a:r>
            <a:r>
              <a:rPr lang="cs-CZ" dirty="0" smtClean="0"/>
              <a:t>malých a středních podniků při </a:t>
            </a:r>
            <a:r>
              <a:rPr lang="cs-CZ" dirty="0"/>
              <a:t>jejich inovačním podnikání, prostřednictvím zvýhodněného poradenství a za systematické účasti </a:t>
            </a:r>
            <a:r>
              <a:rPr lang="cs-CZ" dirty="0" smtClean="0"/>
              <a:t>Kouče</a:t>
            </a:r>
          </a:p>
          <a:p>
            <a:r>
              <a:rPr lang="cs-CZ" dirty="0"/>
              <a:t>u</a:t>
            </a:r>
            <a:r>
              <a:rPr lang="cs-CZ" dirty="0" smtClean="0"/>
              <a:t>možní</a:t>
            </a:r>
          </a:p>
          <a:p>
            <a:pPr lvl="1"/>
            <a:r>
              <a:rPr lang="cs-CZ" dirty="0" smtClean="0"/>
              <a:t>získání </a:t>
            </a:r>
            <a:r>
              <a:rPr lang="cs-CZ" dirty="0"/>
              <a:t>praktických zkušeností při komercializaci vlastního </a:t>
            </a:r>
            <a:r>
              <a:rPr lang="cs-CZ" dirty="0" smtClean="0"/>
              <a:t>produktu</a:t>
            </a:r>
          </a:p>
          <a:p>
            <a:pPr lvl="1"/>
            <a:r>
              <a:rPr lang="cs-CZ" dirty="0" smtClean="0"/>
              <a:t>praktické </a:t>
            </a:r>
            <a:r>
              <a:rPr lang="cs-CZ" dirty="0"/>
              <a:t>uplatnění podnikatelského </a:t>
            </a:r>
            <a:r>
              <a:rPr lang="cs-CZ" dirty="0" smtClean="0"/>
              <a:t>plánu</a:t>
            </a:r>
          </a:p>
          <a:p>
            <a:pPr lvl="1"/>
            <a:r>
              <a:rPr lang="cs-CZ" dirty="0" smtClean="0"/>
              <a:t>posílení </a:t>
            </a:r>
            <a:r>
              <a:rPr lang="cs-CZ" dirty="0"/>
              <a:t>marketingových a manažerských schopností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2. 4. 2013 vyhlášena </a:t>
            </a:r>
            <a:r>
              <a:rPr lang="cs-CZ" b="1" dirty="0" smtClean="0"/>
              <a:t>II. výzva </a:t>
            </a:r>
            <a:r>
              <a:rPr lang="cs-CZ" dirty="0" smtClean="0"/>
              <a:t>pro podávání žádostí o podporu</a:t>
            </a:r>
          </a:p>
          <a:p>
            <a:r>
              <a:rPr lang="cs-CZ" dirty="0"/>
              <a:t>a</a:t>
            </a:r>
            <a:r>
              <a:rPr lang="cs-CZ" dirty="0" smtClean="0"/>
              <a:t>lokace </a:t>
            </a:r>
            <a:r>
              <a:rPr lang="cs-CZ" b="1" dirty="0" smtClean="0">
                <a:solidFill>
                  <a:schemeClr val="tx2"/>
                </a:solidFill>
              </a:rPr>
              <a:t>128 milionů Kč</a:t>
            </a:r>
          </a:p>
          <a:p>
            <a:r>
              <a:rPr lang="cs-CZ" dirty="0"/>
              <a:t>p</a:t>
            </a:r>
            <a:r>
              <a:rPr lang="cs-CZ" dirty="0" smtClean="0"/>
              <a:t>říjem žádostí bude ukončen </a:t>
            </a:r>
            <a:r>
              <a:rPr lang="cs-CZ" b="1" dirty="0" smtClean="0">
                <a:solidFill>
                  <a:schemeClr val="tx2"/>
                </a:solidFill>
              </a:rPr>
              <a:t>31. 10. 2013</a:t>
            </a:r>
          </a:p>
        </p:txBody>
      </p:sp>
    </p:spTree>
    <p:extLst>
      <p:ext uri="{BB962C8B-B14F-4D97-AF65-F5344CB8AC3E}">
        <p14:creationId xmlns:p14="http://schemas.microsoft.com/office/powerpoint/2010/main" val="18143905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Seed</a:t>
            </a:r>
            <a:r>
              <a:rPr lang="cs-CZ" dirty="0" smtClean="0"/>
              <a:t> fond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Seed</a:t>
            </a:r>
            <a:r>
              <a:rPr lang="cs-CZ" b="1" dirty="0" smtClean="0"/>
              <a:t> / Venture </a:t>
            </a:r>
            <a:r>
              <a:rPr lang="cs-CZ" b="1" dirty="0" err="1"/>
              <a:t>c</a:t>
            </a:r>
            <a:r>
              <a:rPr lang="cs-CZ" b="1" dirty="0" err="1" smtClean="0"/>
              <a:t>apital</a:t>
            </a:r>
            <a:r>
              <a:rPr lang="cs-CZ" b="1" dirty="0" smtClean="0"/>
              <a:t> fond </a:t>
            </a:r>
            <a:r>
              <a:rPr lang="cs-CZ" dirty="0" smtClean="0"/>
              <a:t>– nový nástroj finančního inženýrství OPPI</a:t>
            </a:r>
          </a:p>
          <a:p>
            <a:r>
              <a:rPr lang="cs-CZ" dirty="0"/>
              <a:t>p</a:t>
            </a:r>
            <a:r>
              <a:rPr lang="cs-CZ" dirty="0" smtClean="0"/>
              <a:t>odpora ve formě kapitálových vstupů především do nově vznikajících inovačních firem</a:t>
            </a:r>
          </a:p>
          <a:p>
            <a:r>
              <a:rPr lang="cs-CZ" dirty="0" smtClean="0"/>
              <a:t>cíl:</a:t>
            </a:r>
          </a:p>
          <a:p>
            <a:pPr lvl="1"/>
            <a:r>
              <a:rPr lang="cs-CZ" dirty="0"/>
              <a:t>u</a:t>
            </a:r>
            <a:r>
              <a:rPr lang="cs-CZ" dirty="0" smtClean="0"/>
              <a:t>snadnit zakládání a rozvoj nových inovačních podniků pomocí nových finančních nástrojů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odpořit rozvoj trhu rizikového kapitálu v ČR především v segmentu začínajících firem</a:t>
            </a:r>
          </a:p>
          <a:p>
            <a:r>
              <a:rPr lang="cs-CZ" dirty="0"/>
              <a:t>z</a:t>
            </a:r>
            <a:r>
              <a:rPr lang="cs-CZ" dirty="0" smtClean="0"/>
              <a:t>ahrnuje finanční nástroj </a:t>
            </a:r>
            <a:r>
              <a:rPr lang="cs-CZ" b="1" dirty="0" err="1" smtClean="0">
                <a:solidFill>
                  <a:schemeClr val="tx2"/>
                </a:solidFill>
              </a:rPr>
              <a:t>seed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dirty="0" smtClean="0"/>
              <a:t>zaměřený na early-</a:t>
            </a:r>
            <a:r>
              <a:rPr lang="cs-CZ" dirty="0" err="1" smtClean="0"/>
              <a:t>stage</a:t>
            </a:r>
            <a:r>
              <a:rPr lang="cs-CZ" dirty="0" smtClean="0"/>
              <a:t> investice </a:t>
            </a:r>
            <a:r>
              <a:rPr lang="cs-CZ" sz="1800" dirty="0" smtClean="0"/>
              <a:t>(firmy od 5 let stáří)</a:t>
            </a:r>
            <a:r>
              <a:rPr lang="cs-CZ" dirty="0" smtClean="0"/>
              <a:t> a finanční nástroj </a:t>
            </a:r>
            <a:r>
              <a:rPr lang="cs-CZ" b="1" dirty="0" smtClean="0">
                <a:solidFill>
                  <a:schemeClr val="tx2"/>
                </a:solidFill>
              </a:rPr>
              <a:t>venture</a:t>
            </a:r>
            <a:r>
              <a:rPr lang="cs-CZ" dirty="0" smtClean="0"/>
              <a:t> zaměřený na </a:t>
            </a:r>
            <a:r>
              <a:rPr lang="cs-CZ" dirty="0" err="1" smtClean="0"/>
              <a:t>later-stage</a:t>
            </a:r>
            <a:r>
              <a:rPr lang="cs-CZ" dirty="0" smtClean="0"/>
              <a:t> investice </a:t>
            </a:r>
            <a:r>
              <a:rPr lang="cs-CZ" sz="1800" dirty="0" smtClean="0"/>
              <a:t>(firmy nad 5 let)</a:t>
            </a:r>
          </a:p>
          <a:p>
            <a:r>
              <a:rPr lang="cs-CZ" dirty="0">
                <a:solidFill>
                  <a:schemeClr val="tx2"/>
                </a:solidFill>
              </a:rPr>
              <a:t>u</a:t>
            </a:r>
            <a:r>
              <a:rPr lang="cs-CZ" dirty="0" smtClean="0">
                <a:solidFill>
                  <a:schemeClr val="tx2"/>
                </a:solidFill>
              </a:rPr>
              <a:t>rčen nositelům nových nápadů </a:t>
            </a:r>
            <a:r>
              <a:rPr lang="cs-CZ" dirty="0" smtClean="0"/>
              <a:t>– inovačně a technologicky zaměřeným firmám (spin-</a:t>
            </a:r>
            <a:r>
              <a:rPr lang="cs-CZ" dirty="0" err="1" smtClean="0"/>
              <a:t>off</a:t>
            </a:r>
            <a:r>
              <a:rPr lang="cs-CZ" dirty="0" smtClean="0"/>
              <a:t> firmy, inkubované firmy aj.), které </a:t>
            </a:r>
            <a:r>
              <a:rPr lang="cs-CZ" dirty="0" smtClean="0">
                <a:solidFill>
                  <a:schemeClr val="tx2"/>
                </a:solidFill>
              </a:rPr>
              <a:t>hledají finance pro své založení, rozjezd nebo další rozvoj </a:t>
            </a:r>
            <a:r>
              <a:rPr lang="cs-CZ" dirty="0" smtClean="0"/>
              <a:t>(</a:t>
            </a:r>
            <a:r>
              <a:rPr lang="cs-CZ" dirty="0" err="1" smtClean="0"/>
              <a:t>seed</a:t>
            </a:r>
            <a:r>
              <a:rPr lang="cs-CZ" dirty="0" smtClean="0"/>
              <a:t>, start-up nebo venture kapitál) a jsou ochotné vzdát se části firmy a spolupracovat s „cizím“ investorem</a:t>
            </a:r>
          </a:p>
        </p:txBody>
      </p:sp>
    </p:spTree>
    <p:extLst>
      <p:ext uri="{BB962C8B-B14F-4D97-AF65-F5344CB8AC3E}">
        <p14:creationId xmlns:p14="http://schemas.microsoft.com/office/powerpoint/2010/main" val="3753033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221088"/>
            <a:ext cx="6153943" cy="576063"/>
          </a:xfrm>
        </p:spPr>
        <p:txBody>
          <a:bodyPr/>
          <a:lstStyle/>
          <a:p>
            <a:r>
              <a:rPr lang="cs-CZ" dirty="0" smtClean="0"/>
              <a:t>Programové období 2014+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611560" y="4797151"/>
            <a:ext cx="6153943" cy="4018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7160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Nová pravidla pro poskytování regionální podpory v období 2014-2020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návrh Evropské Komise</a:t>
            </a:r>
          </a:p>
          <a:p>
            <a:pPr lvl="1"/>
            <a:r>
              <a:rPr lang="cs-CZ" dirty="0"/>
              <a:t>snížení míry podpory ze současných 40 % na 25 % pro velké podniky</a:t>
            </a:r>
          </a:p>
          <a:p>
            <a:pPr lvl="1"/>
            <a:r>
              <a:rPr lang="cs-CZ" dirty="0"/>
              <a:t>administrativní požadavky na prokazování motivačního účinku investičních pobídek</a:t>
            </a:r>
          </a:p>
          <a:p>
            <a:r>
              <a:rPr lang="cs-CZ" dirty="0"/>
              <a:t>hlavní rizika</a:t>
            </a:r>
          </a:p>
          <a:p>
            <a:pPr lvl="1"/>
            <a:r>
              <a:rPr lang="cs-CZ" dirty="0"/>
              <a:t>snížení konkurenceschopnosti ČR v lákání a udržování investičních projektů</a:t>
            </a:r>
          </a:p>
          <a:p>
            <a:pPr lvl="1"/>
            <a:r>
              <a:rPr lang="cs-CZ" dirty="0"/>
              <a:t>snížení konkurenceschopnosti zemí Evropské unie obecně vůči ostatním zemím světa</a:t>
            </a:r>
          </a:p>
          <a:p>
            <a:endParaRPr lang="cs-CZ" dirty="0"/>
          </a:p>
          <a:p>
            <a:r>
              <a:rPr lang="cs-CZ" dirty="0"/>
              <a:t>pracovní skupina </a:t>
            </a:r>
            <a:r>
              <a:rPr lang="cs-CZ" sz="1800" dirty="0"/>
              <a:t>(MPO, ÚOHS, agentura </a:t>
            </a:r>
            <a:r>
              <a:rPr lang="cs-CZ" sz="1800" dirty="0" err="1"/>
              <a:t>CzechInvest</a:t>
            </a:r>
            <a:r>
              <a:rPr lang="cs-CZ" sz="1800" dirty="0"/>
              <a:t>, Sdružení pro zahraniční investice AFI, VŠE, zástupci investorů) </a:t>
            </a:r>
            <a:r>
              <a:rPr lang="cs-CZ" dirty="0"/>
              <a:t>připravila a za ČR </a:t>
            </a:r>
            <a:r>
              <a:rPr lang="cs-CZ" dirty="0" smtClean="0"/>
              <a:t>Evropské Komisi </a:t>
            </a:r>
            <a:r>
              <a:rPr lang="cs-CZ" dirty="0"/>
              <a:t>předložila připomínky k navrhovaným pravidlům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38073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programového období 2014+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</a:t>
            </a:r>
            <a:r>
              <a:rPr lang="cs-CZ" dirty="0" smtClean="0"/>
              <a:t>a konci listopadu 2012 vláda schválila vymezení 8 operačních programů</a:t>
            </a:r>
          </a:p>
          <a:p>
            <a:r>
              <a:rPr lang="cs-CZ" dirty="0"/>
              <a:t>j</a:t>
            </a:r>
            <a:r>
              <a:rPr lang="cs-CZ" dirty="0" smtClean="0"/>
              <a:t>edním z nich je </a:t>
            </a:r>
            <a:r>
              <a:rPr lang="cs-CZ" b="1" dirty="0" smtClean="0">
                <a:solidFill>
                  <a:schemeClr val="tx2"/>
                </a:solidFill>
              </a:rPr>
              <a:t>Operační program Podnikání a inovace pro konkurenceschopnost (OP PIK) </a:t>
            </a:r>
            <a:r>
              <a:rPr lang="cs-CZ" dirty="0" smtClean="0"/>
              <a:t>řízený MPO</a:t>
            </a:r>
          </a:p>
          <a:p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říprava OP PIK vychází z:</a:t>
            </a:r>
          </a:p>
          <a:p>
            <a:pPr lvl="1"/>
            <a:r>
              <a:rPr lang="cs-CZ" dirty="0" smtClean="0"/>
              <a:t>legislativy a dlouhodobých cílů EU (tzv. Evropa 2020)</a:t>
            </a:r>
          </a:p>
          <a:p>
            <a:pPr lvl="1"/>
            <a:r>
              <a:rPr lang="cs-CZ" dirty="0" smtClean="0"/>
              <a:t>strategických dokumentů ČR</a:t>
            </a:r>
            <a:endParaRPr lang="cs-CZ" dirty="0"/>
          </a:p>
          <a:p>
            <a:pPr lvl="2"/>
            <a:r>
              <a:rPr lang="cs-CZ" dirty="0" smtClean="0"/>
              <a:t>Strategie mezinárodní konkurenceschopnosti</a:t>
            </a:r>
          </a:p>
          <a:p>
            <a:pPr lvl="2"/>
            <a:r>
              <a:rPr lang="cs-CZ" dirty="0" smtClean="0"/>
              <a:t>Koncepce podpory malých a středních podnikatelů a období let 2014-2020</a:t>
            </a:r>
          </a:p>
          <a:p>
            <a:pPr lvl="2"/>
            <a:r>
              <a:rPr lang="cs-CZ" dirty="0" smtClean="0"/>
              <a:t>Národní inovační strategie</a:t>
            </a:r>
            <a:endParaRPr lang="cs-CZ" dirty="0"/>
          </a:p>
          <a:p>
            <a:r>
              <a:rPr lang="cs-CZ" dirty="0" smtClean="0"/>
              <a:t>OP PIK bude klást důraz na znalostní ekonomiku, spolupráci </a:t>
            </a:r>
            <a:r>
              <a:rPr lang="cs-CZ" dirty="0" err="1" smtClean="0"/>
              <a:t>VaV</a:t>
            </a:r>
            <a:r>
              <a:rPr lang="cs-CZ" dirty="0" smtClean="0"/>
              <a:t> s inovačními firmami a využívání nových forem podpory</a:t>
            </a:r>
          </a:p>
        </p:txBody>
      </p:sp>
    </p:spTree>
    <p:extLst>
      <p:ext uri="{BB962C8B-B14F-4D97-AF65-F5344CB8AC3E}">
        <p14:creationId xmlns:p14="http://schemas.microsoft.com/office/powerpoint/2010/main" val="10838073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Prioritní osy OP PIK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752527"/>
          </a:xfrm>
        </p:spPr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rioritní </a:t>
            </a:r>
            <a:r>
              <a:rPr lang="cs-CZ" dirty="0"/>
              <a:t>osa </a:t>
            </a:r>
            <a:r>
              <a:rPr lang="cs-CZ" dirty="0" smtClean="0"/>
              <a:t>1</a:t>
            </a:r>
            <a:br>
              <a:rPr lang="cs-CZ" dirty="0" smtClean="0"/>
            </a:br>
            <a:r>
              <a:rPr lang="cs-CZ" b="1" dirty="0" smtClean="0">
                <a:solidFill>
                  <a:schemeClr val="tx2"/>
                </a:solidFill>
              </a:rPr>
              <a:t>Rozvoj </a:t>
            </a:r>
            <a:r>
              <a:rPr lang="cs-CZ" b="1" dirty="0">
                <a:solidFill>
                  <a:schemeClr val="tx2"/>
                </a:solidFill>
              </a:rPr>
              <a:t>podnikání založený na podpoře výzkumu, vývoje a </a:t>
            </a:r>
            <a:r>
              <a:rPr lang="cs-CZ" b="1" dirty="0" smtClean="0">
                <a:solidFill>
                  <a:schemeClr val="tx2"/>
                </a:solidFill>
              </a:rPr>
              <a:t>inovací</a:t>
            </a:r>
            <a:endParaRPr lang="cs-CZ" dirty="0" smtClean="0"/>
          </a:p>
          <a:p>
            <a:r>
              <a:rPr lang="cs-CZ" dirty="0" smtClean="0"/>
              <a:t>prioritní </a:t>
            </a:r>
            <a:r>
              <a:rPr lang="cs-CZ" dirty="0"/>
              <a:t>osa </a:t>
            </a:r>
            <a:r>
              <a:rPr lang="cs-CZ" dirty="0" smtClean="0"/>
              <a:t>2</a:t>
            </a:r>
            <a:br>
              <a:rPr lang="cs-CZ" dirty="0" smtClean="0"/>
            </a:br>
            <a:r>
              <a:rPr lang="cs-CZ" b="1" dirty="0" smtClean="0">
                <a:solidFill>
                  <a:schemeClr val="tx2"/>
                </a:solidFill>
              </a:rPr>
              <a:t>Rozvoj </a:t>
            </a:r>
            <a:r>
              <a:rPr lang="cs-CZ" b="1" dirty="0">
                <a:solidFill>
                  <a:schemeClr val="tx2"/>
                </a:solidFill>
              </a:rPr>
              <a:t>infrastruktury a služeb podporujících podnikání ve znalostní ekonomice a internacionalizace </a:t>
            </a:r>
            <a:r>
              <a:rPr lang="cs-CZ" b="1" dirty="0" smtClean="0">
                <a:solidFill>
                  <a:schemeClr val="tx2"/>
                </a:solidFill>
              </a:rPr>
              <a:t>podnikání</a:t>
            </a:r>
            <a:endParaRPr lang="cs-CZ" dirty="0" smtClean="0"/>
          </a:p>
          <a:p>
            <a:r>
              <a:rPr lang="cs-CZ" dirty="0" smtClean="0"/>
              <a:t>prioritní </a:t>
            </a:r>
            <a:r>
              <a:rPr lang="cs-CZ" dirty="0"/>
              <a:t>osa </a:t>
            </a:r>
            <a:r>
              <a:rPr lang="cs-CZ" dirty="0" smtClean="0"/>
              <a:t>3</a:t>
            </a:r>
            <a:br>
              <a:rPr lang="cs-CZ" dirty="0" smtClean="0"/>
            </a:br>
            <a:r>
              <a:rPr lang="cs-CZ" b="1" dirty="0" smtClean="0">
                <a:solidFill>
                  <a:schemeClr val="tx2"/>
                </a:solidFill>
              </a:rPr>
              <a:t>U</a:t>
            </a:r>
            <a:r>
              <a:rPr lang="cs-CZ" b="1" dirty="0" smtClean="0">
                <a:solidFill>
                  <a:schemeClr val="tx2"/>
                </a:solidFill>
                <a:cs typeface="Calibri" pitchFamily="34" charset="0"/>
              </a:rPr>
              <a:t>držitelné </a:t>
            </a:r>
            <a:r>
              <a:rPr lang="cs-CZ" b="1" dirty="0">
                <a:solidFill>
                  <a:schemeClr val="tx2"/>
                </a:solidFill>
                <a:cs typeface="Calibri" pitchFamily="34" charset="0"/>
              </a:rPr>
              <a:t>hospodaření s energií a rozvoj inovací v </a:t>
            </a:r>
            <a:r>
              <a:rPr lang="cs-CZ" b="1" dirty="0" smtClean="0">
                <a:solidFill>
                  <a:schemeClr val="tx2"/>
                </a:solidFill>
                <a:cs typeface="Calibri" pitchFamily="34" charset="0"/>
              </a:rPr>
              <a:t>energetice</a:t>
            </a:r>
            <a:endParaRPr lang="cs-CZ" dirty="0" smtClean="0">
              <a:cs typeface="Calibri" pitchFamily="34" charset="0"/>
            </a:endParaRPr>
          </a:p>
          <a:p>
            <a:r>
              <a:rPr lang="cs-CZ" dirty="0" smtClean="0">
                <a:cs typeface="Calibri" pitchFamily="34" charset="0"/>
              </a:rPr>
              <a:t>prioritní </a:t>
            </a:r>
            <a:r>
              <a:rPr lang="cs-CZ" dirty="0">
                <a:cs typeface="Calibri" pitchFamily="34" charset="0"/>
              </a:rPr>
              <a:t>osa </a:t>
            </a:r>
            <a:r>
              <a:rPr lang="cs-CZ" dirty="0" smtClean="0">
                <a:cs typeface="Calibri" pitchFamily="34" charset="0"/>
              </a:rPr>
              <a:t>4</a:t>
            </a:r>
            <a:br>
              <a:rPr lang="cs-CZ" dirty="0" smtClean="0">
                <a:cs typeface="Calibri" pitchFamily="34" charset="0"/>
              </a:rPr>
            </a:br>
            <a:r>
              <a:rPr lang="cs-CZ" b="1" dirty="0" smtClean="0">
                <a:solidFill>
                  <a:schemeClr val="tx2"/>
                </a:solidFill>
                <a:cs typeface="Calibri" pitchFamily="34" charset="0"/>
              </a:rPr>
              <a:t>Rozvoj </a:t>
            </a:r>
            <a:r>
              <a:rPr lang="cs-CZ" b="1" dirty="0">
                <a:solidFill>
                  <a:schemeClr val="tx2"/>
                </a:solidFill>
                <a:cs typeface="Calibri" pitchFamily="34" charset="0"/>
              </a:rPr>
              <a:t>vysokorychlostních přístupových sítí k internetu a informačních a komunikačních </a:t>
            </a:r>
            <a:r>
              <a:rPr lang="cs-CZ" b="1" dirty="0" smtClean="0">
                <a:solidFill>
                  <a:schemeClr val="tx2"/>
                </a:solidFill>
                <a:cs typeface="Calibri" pitchFamily="34" charset="0"/>
              </a:rPr>
              <a:t>technologií</a:t>
            </a:r>
            <a:endParaRPr lang="cs-CZ" b="1" dirty="0">
              <a:solidFill>
                <a:schemeClr val="tx2"/>
              </a:solidFill>
            </a:endParaRPr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315087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transferu znalostí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odpora nového typu partnerství podnikatelské a akademické sféry</a:t>
            </a:r>
          </a:p>
          <a:p>
            <a:r>
              <a:rPr lang="cs-CZ" dirty="0"/>
              <a:t>z</a:t>
            </a:r>
            <a:r>
              <a:rPr lang="cs-CZ" dirty="0" smtClean="0"/>
              <a:t>áklad v úspěšném britském programu </a:t>
            </a:r>
            <a:r>
              <a:rPr lang="cs-CZ" dirty="0" err="1" smtClean="0">
                <a:solidFill>
                  <a:schemeClr val="tx2"/>
                </a:solidFill>
              </a:rPr>
              <a:t>Knowledge</a:t>
            </a:r>
            <a:r>
              <a:rPr lang="cs-CZ" dirty="0" smtClean="0">
                <a:solidFill>
                  <a:schemeClr val="tx2"/>
                </a:solidFill>
              </a:rPr>
              <a:t> Transfer </a:t>
            </a:r>
            <a:r>
              <a:rPr lang="cs-CZ" dirty="0" err="1" smtClean="0">
                <a:solidFill>
                  <a:schemeClr val="tx2"/>
                </a:solidFill>
              </a:rPr>
              <a:t>Partnership</a:t>
            </a:r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/>
              <a:t>s</a:t>
            </a:r>
            <a:r>
              <a:rPr lang="cs-CZ" dirty="0" smtClean="0"/>
              <a:t>počívá v přímé aplikaci výzkumných poznatků a znalostí v podniku se strategickým významem pro jeho další vývoj za účasti kvalifikovaného odborníka a za odborného dohledu univerzitního pracoviště</a:t>
            </a:r>
          </a:p>
          <a:p>
            <a:r>
              <a:rPr lang="cs-CZ" dirty="0"/>
              <a:t>p</a:t>
            </a:r>
            <a:r>
              <a:rPr lang="cs-CZ" dirty="0" smtClean="0"/>
              <a:t>ilotní část vyhodnocena jako úspěšná s doporučením pro spuštění programu v ČR</a:t>
            </a:r>
          </a:p>
          <a:p>
            <a:r>
              <a:rPr lang="cs-CZ" dirty="0" smtClean="0"/>
              <a:t>v pilotní výzvě podpořeno 6 projektů, nyní v realizaci dalších 9 projektů</a:t>
            </a:r>
          </a:p>
          <a:p>
            <a:r>
              <a:rPr lang="cs-CZ" dirty="0"/>
              <a:t>p</a:t>
            </a:r>
            <a:r>
              <a:rPr lang="cs-CZ" dirty="0" smtClean="0"/>
              <a:t>ro příští programové období  se počítá se samostatnou aktivitou / programem v OP PIK</a:t>
            </a:r>
          </a:p>
        </p:txBody>
      </p:sp>
    </p:spTree>
    <p:extLst>
      <p:ext uri="{BB962C8B-B14F-4D97-AF65-F5344CB8AC3E}">
        <p14:creationId xmlns:p14="http://schemas.microsoft.com/office/powerpoint/2010/main" val="3753033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Kontaktujte nás</a:t>
            </a:r>
            <a:r>
              <a:rPr lang="en-US" dirty="0" smtClean="0"/>
              <a:t>!</a:t>
            </a:r>
            <a:endParaRPr lang="cs-CZ" dirty="0" smtClean="0"/>
          </a:p>
          <a:p>
            <a:r>
              <a:rPr lang="en-US" b="1" dirty="0" smtClean="0"/>
              <a:t>www.czechinvest.org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fontAlgn="base">
              <a:spcBef>
                <a:spcPts val="1800"/>
              </a:spcBef>
              <a:spcAft>
                <a:spcPts val="2400"/>
              </a:spcAft>
            </a:pPr>
            <a:r>
              <a:rPr lang="cs-CZ" sz="1600" dirty="0" smtClean="0"/>
              <a:t>Agentura pro podporu podnikání a investic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400" smtClean="0"/>
              <a:t/>
            </a:r>
            <a:br>
              <a:rPr lang="en-US" sz="400" smtClean="0"/>
            </a:br>
            <a:r>
              <a:rPr lang="cs-CZ" sz="1000" smtClean="0"/>
              <a:t>Státní </a:t>
            </a:r>
            <a:r>
              <a:rPr lang="cs-CZ" sz="1000" dirty="0" smtClean="0"/>
              <a:t>příspěvková organizace založena v roce 1992</a:t>
            </a:r>
            <a:endParaRPr lang="en-US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Štěpánská 15</a:t>
            </a:r>
            <a:br>
              <a:rPr lang="cs-CZ" dirty="0" smtClean="0"/>
            </a:br>
            <a:r>
              <a:rPr lang="cs-CZ" dirty="0" smtClean="0"/>
              <a:t>120 00  Praha</a:t>
            </a:r>
            <a:br>
              <a:rPr lang="cs-CZ" dirty="0" smtClean="0"/>
            </a:br>
            <a:r>
              <a:rPr lang="cs-CZ" dirty="0" smtClean="0"/>
              <a:t>tel.  296 342 500</a:t>
            </a:r>
            <a:endParaRPr lang="cs-CZ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Programové období </a:t>
            </a:r>
            <a:r>
              <a:rPr lang="cs-CZ" dirty="0" smtClean="0"/>
              <a:t>2007-2013</a:t>
            </a:r>
          </a:p>
          <a:p>
            <a:pPr lvl="1"/>
            <a:r>
              <a:rPr lang="cs-CZ" dirty="0" smtClean="0"/>
              <a:t>Operační program Podnikání a inovace (OPPI)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eho význam pro rozvoj regionů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bnova </a:t>
            </a:r>
            <a:r>
              <a:rPr lang="cs-CZ" dirty="0" err="1" smtClean="0"/>
              <a:t>brownfieldů</a:t>
            </a:r>
            <a:r>
              <a:rPr lang="cs-CZ" dirty="0" smtClean="0"/>
              <a:t> za podpory OPPI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kušenosti a poučení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rojekty </a:t>
            </a:r>
            <a:r>
              <a:rPr lang="cs-CZ" dirty="0" err="1" smtClean="0"/>
              <a:t>CzechAccelerator</a:t>
            </a:r>
            <a:r>
              <a:rPr lang="cs-CZ" dirty="0" smtClean="0"/>
              <a:t> 2011-2014 a </a:t>
            </a:r>
            <a:r>
              <a:rPr lang="cs-CZ" dirty="0" err="1" smtClean="0"/>
              <a:t>CzechEkoSystem</a:t>
            </a:r>
            <a:endParaRPr lang="cs-CZ" dirty="0" smtClean="0"/>
          </a:p>
          <a:p>
            <a:pPr lvl="1"/>
            <a:r>
              <a:rPr lang="cs-CZ" dirty="0" err="1" smtClean="0"/>
              <a:t>Seed</a:t>
            </a:r>
            <a:r>
              <a:rPr lang="cs-CZ" dirty="0" smtClean="0"/>
              <a:t> fond</a:t>
            </a:r>
          </a:p>
          <a:p>
            <a:r>
              <a:rPr lang="cs-CZ" dirty="0" smtClean="0"/>
              <a:t>Programové </a:t>
            </a:r>
            <a:r>
              <a:rPr lang="cs-CZ" dirty="0"/>
              <a:t>období 2014</a:t>
            </a:r>
            <a:r>
              <a:rPr lang="cs-CZ" dirty="0" smtClean="0"/>
              <a:t>+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ová pravidla pro poskytování regionální podpory</a:t>
            </a:r>
          </a:p>
          <a:p>
            <a:pPr lvl="1"/>
            <a:r>
              <a:rPr lang="cs-CZ" dirty="0" smtClean="0"/>
              <a:t>příprava</a:t>
            </a:r>
          </a:p>
          <a:p>
            <a:pPr lvl="1"/>
            <a:r>
              <a:rPr lang="cs-CZ" dirty="0" smtClean="0"/>
              <a:t>Operační program Podnikání a inovace pro konkurenceschopnost</a:t>
            </a:r>
            <a:br>
              <a:rPr lang="cs-CZ" dirty="0" smtClean="0"/>
            </a:br>
            <a:r>
              <a:rPr lang="cs-CZ" dirty="0" smtClean="0"/>
              <a:t>(OP PIK)</a:t>
            </a:r>
          </a:p>
          <a:p>
            <a:pPr lvl="1"/>
            <a:r>
              <a:rPr lang="cs-CZ" dirty="0" smtClean="0"/>
              <a:t>Podpora transferu znalostí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033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221088"/>
            <a:ext cx="6153943" cy="576063"/>
          </a:xfrm>
        </p:spPr>
        <p:txBody>
          <a:bodyPr/>
          <a:lstStyle/>
          <a:p>
            <a:r>
              <a:rPr lang="cs-CZ" dirty="0" smtClean="0"/>
              <a:t>Programové období 2007-2013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611560" y="4797151"/>
            <a:ext cx="6153943" cy="401836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program Podnikání a inovace</a:t>
            </a:r>
            <a:br>
              <a:rPr lang="cs-CZ" dirty="0" smtClean="0"/>
            </a:br>
            <a:r>
              <a:rPr lang="cs-CZ" dirty="0" smtClean="0"/>
              <a:t>(OPPI) 2007-2013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68761"/>
            <a:ext cx="8363272" cy="4680519"/>
          </a:xfrm>
        </p:spPr>
        <p:txBody>
          <a:bodyPr>
            <a:normAutofit/>
          </a:bodyPr>
          <a:lstStyle/>
          <a:p>
            <a:r>
              <a:rPr lang="cs-CZ" dirty="0"/>
              <a:t>z</a:t>
            </a:r>
            <a:r>
              <a:rPr lang="cs-CZ" dirty="0" smtClean="0"/>
              <a:t>ákladní programový dokument Ministerstva průmyslu a obchodu pro čerpání prostředků ze Strukturálních fondů EU v programovém období 2007-2013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a</a:t>
            </a:r>
            <a:r>
              <a:rPr lang="cs-CZ" dirty="0" smtClean="0"/>
              <a:t>lokace</a:t>
            </a:r>
          </a:p>
          <a:p>
            <a:pPr lvl="1"/>
            <a:r>
              <a:rPr lang="cs-CZ" b="1" dirty="0" smtClean="0">
                <a:solidFill>
                  <a:srgbClr val="C00000"/>
                </a:solidFill>
              </a:rPr>
              <a:t>94 123 701 848 Kč</a:t>
            </a:r>
            <a:endParaRPr lang="cs-CZ" dirty="0" smtClean="0"/>
          </a:p>
          <a:p>
            <a:r>
              <a:rPr lang="cs-CZ" dirty="0" smtClean="0"/>
              <a:t>financování</a:t>
            </a:r>
          </a:p>
          <a:p>
            <a:pPr lvl="1"/>
            <a:r>
              <a:rPr lang="cs-CZ" dirty="0" smtClean="0"/>
              <a:t>Evropský fond pro regionální rozvoj (ERDF)	</a:t>
            </a:r>
            <a:r>
              <a:rPr lang="cs-CZ" b="1" dirty="0" smtClean="0">
                <a:solidFill>
                  <a:srgbClr val="C00000"/>
                </a:solidFill>
              </a:rPr>
              <a:t>85 %</a:t>
            </a:r>
            <a:endParaRPr lang="cs-CZ" dirty="0"/>
          </a:p>
          <a:p>
            <a:pPr lvl="1"/>
            <a:r>
              <a:rPr lang="cs-CZ" dirty="0" smtClean="0"/>
              <a:t>státní rozpočet				</a:t>
            </a:r>
            <a:r>
              <a:rPr lang="cs-CZ" b="1" dirty="0" smtClean="0">
                <a:solidFill>
                  <a:srgbClr val="C00000"/>
                </a:solidFill>
              </a:rPr>
              <a:t>15 %</a:t>
            </a:r>
            <a:endParaRPr lang="cs-CZ" dirty="0" smtClean="0"/>
          </a:p>
          <a:p>
            <a:r>
              <a:rPr lang="cs-CZ" dirty="0" smtClean="0"/>
              <a:t>k 31. 3. 2013</a:t>
            </a:r>
            <a:endParaRPr lang="cs-CZ" dirty="0"/>
          </a:p>
          <a:p>
            <a:pPr lvl="1"/>
            <a:r>
              <a:rPr lang="cs-CZ" dirty="0" smtClean="0"/>
              <a:t>vyhlášeno </a:t>
            </a:r>
            <a:r>
              <a:rPr lang="cs-CZ" b="1" dirty="0" smtClean="0">
                <a:solidFill>
                  <a:srgbClr val="C00000"/>
                </a:solidFill>
              </a:rPr>
              <a:t>61 výzev</a:t>
            </a:r>
            <a:endParaRPr lang="cs-CZ" dirty="0"/>
          </a:p>
          <a:p>
            <a:pPr lvl="1"/>
            <a:r>
              <a:rPr lang="cs-CZ" dirty="0" smtClean="0"/>
              <a:t>podáno </a:t>
            </a:r>
            <a:r>
              <a:rPr lang="cs-CZ" b="1" dirty="0" smtClean="0">
                <a:solidFill>
                  <a:srgbClr val="C00000"/>
                </a:solidFill>
              </a:rPr>
              <a:t>21 362 registračních žádostí</a:t>
            </a:r>
            <a:endParaRPr lang="cs-CZ" dirty="0"/>
          </a:p>
          <a:p>
            <a:pPr lvl="1"/>
            <a:r>
              <a:rPr lang="cs-CZ" dirty="0" smtClean="0"/>
              <a:t>vydáno </a:t>
            </a:r>
            <a:r>
              <a:rPr lang="cs-CZ" b="1" dirty="0" smtClean="0">
                <a:solidFill>
                  <a:srgbClr val="C00000"/>
                </a:solidFill>
              </a:rPr>
              <a:t>8 261 rozhodnutí</a:t>
            </a:r>
            <a:r>
              <a:rPr lang="cs-CZ" dirty="0" smtClean="0"/>
              <a:t> v hodnotě </a:t>
            </a:r>
            <a:r>
              <a:rPr lang="cs-CZ" b="1" dirty="0" smtClean="0">
                <a:solidFill>
                  <a:srgbClr val="C00000"/>
                </a:solidFill>
              </a:rPr>
              <a:t>72,6 mld. Kč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program Podnikání a inovace</a:t>
            </a:r>
            <a:br>
              <a:rPr lang="cs-CZ" dirty="0" smtClean="0"/>
            </a:br>
            <a:r>
              <a:rPr lang="cs-CZ" dirty="0" smtClean="0"/>
              <a:t>(OPPI) 2007-2013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32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15 programů podpory:</a:t>
            </a:r>
          </a:p>
        </p:txBody>
      </p:sp>
      <p:sp>
        <p:nvSpPr>
          <p:cNvPr id="6" name="Zástupný symbol pro obsah 4"/>
          <p:cNvSpPr txBox="1">
            <a:spLocks/>
          </p:cNvSpPr>
          <p:nvPr/>
        </p:nvSpPr>
        <p:spPr>
          <a:xfrm>
            <a:off x="467544" y="1700809"/>
            <a:ext cx="8363272" cy="4680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6700" indent="-2667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57175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b="1" dirty="0" smtClean="0">
              <a:solidFill>
                <a:srgbClr val="C00000"/>
              </a:solidFill>
            </a:endParaRPr>
          </a:p>
        </p:txBody>
      </p:sp>
      <p:sp>
        <p:nvSpPr>
          <p:cNvPr id="7" name="Zástupný symbol pro obsah 4"/>
          <p:cNvSpPr txBox="1">
            <a:spLocks/>
          </p:cNvSpPr>
          <p:nvPr/>
        </p:nvSpPr>
        <p:spPr>
          <a:xfrm>
            <a:off x="611560" y="1700807"/>
            <a:ext cx="4037620" cy="4320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6700" indent="-2667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57175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Start</a:t>
            </a:r>
          </a:p>
          <a:p>
            <a:r>
              <a:rPr lang="cs-CZ" dirty="0" smtClean="0"/>
              <a:t>Progres</a:t>
            </a:r>
            <a:endParaRPr lang="cs-CZ" dirty="0"/>
          </a:p>
          <a:p>
            <a:r>
              <a:rPr lang="cs-CZ" dirty="0" smtClean="0"/>
              <a:t>Záruka</a:t>
            </a:r>
            <a:endParaRPr lang="cs-CZ" dirty="0"/>
          </a:p>
          <a:p>
            <a:r>
              <a:rPr lang="cs-CZ" dirty="0" smtClean="0"/>
              <a:t>Rozvoj</a:t>
            </a:r>
            <a:endParaRPr lang="cs-CZ" dirty="0"/>
          </a:p>
          <a:p>
            <a:r>
              <a:rPr lang="cs-CZ" dirty="0" smtClean="0"/>
              <a:t>ICT a Strategické služby</a:t>
            </a:r>
          </a:p>
          <a:p>
            <a:r>
              <a:rPr lang="cs-CZ" dirty="0" smtClean="0"/>
              <a:t>ICT v podnicích</a:t>
            </a:r>
          </a:p>
          <a:p>
            <a:r>
              <a:rPr lang="cs-CZ" dirty="0" err="1" smtClean="0"/>
              <a:t>Eko</a:t>
            </a:r>
            <a:r>
              <a:rPr lang="cs-CZ" dirty="0" smtClean="0"/>
              <a:t>-energie</a:t>
            </a:r>
          </a:p>
          <a:p>
            <a:r>
              <a:rPr lang="cs-CZ" dirty="0" smtClean="0"/>
              <a:t>Inovace</a:t>
            </a:r>
          </a:p>
          <a:p>
            <a:endParaRPr lang="cs-CZ" b="1" dirty="0" smtClean="0">
              <a:solidFill>
                <a:srgbClr val="C00000"/>
              </a:solidFill>
            </a:endParaRPr>
          </a:p>
        </p:txBody>
      </p:sp>
      <p:sp>
        <p:nvSpPr>
          <p:cNvPr id="8" name="Zástupný symbol pro obsah 4"/>
          <p:cNvSpPr txBox="1">
            <a:spLocks/>
          </p:cNvSpPr>
          <p:nvPr/>
        </p:nvSpPr>
        <p:spPr>
          <a:xfrm>
            <a:off x="4932040" y="1700808"/>
            <a:ext cx="4037620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6700" indent="-2667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57175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Potenciál</a:t>
            </a:r>
            <a:endParaRPr lang="cs-CZ" dirty="0"/>
          </a:p>
          <a:p>
            <a:r>
              <a:rPr lang="cs-CZ" dirty="0" smtClean="0"/>
              <a:t>Spolupráce</a:t>
            </a:r>
            <a:endParaRPr lang="cs-CZ" dirty="0"/>
          </a:p>
          <a:p>
            <a:r>
              <a:rPr lang="cs-CZ" dirty="0" smtClean="0"/>
              <a:t>Prosperita</a:t>
            </a:r>
            <a:endParaRPr lang="cs-CZ" dirty="0"/>
          </a:p>
          <a:p>
            <a:r>
              <a:rPr lang="cs-CZ" dirty="0" smtClean="0"/>
              <a:t>Školicí střediska</a:t>
            </a:r>
          </a:p>
          <a:p>
            <a:r>
              <a:rPr lang="cs-CZ" dirty="0" smtClean="0"/>
              <a:t>Nemovitosti</a:t>
            </a:r>
          </a:p>
          <a:p>
            <a:r>
              <a:rPr lang="cs-CZ" dirty="0" smtClean="0"/>
              <a:t>Poradenství</a:t>
            </a:r>
          </a:p>
          <a:p>
            <a:r>
              <a:rPr lang="cs-CZ" dirty="0" smtClean="0"/>
              <a:t>Marketing</a:t>
            </a:r>
          </a:p>
          <a:p>
            <a:pPr lvl="1"/>
            <a:endParaRPr lang="cs-CZ" dirty="0" smtClean="0"/>
          </a:p>
          <a:p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6934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OPPI pro rozvoj regionů</a:t>
            </a:r>
            <a:endParaRPr lang="cs-CZ" dirty="0"/>
          </a:p>
        </p:txBody>
      </p:sp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1374643"/>
              </p:ext>
            </p:extLst>
          </p:nvPr>
        </p:nvGraphicFramePr>
        <p:xfrm>
          <a:off x="539552" y="1196752"/>
          <a:ext cx="82296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38073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Obnova </a:t>
            </a:r>
            <a:r>
              <a:rPr lang="cs-CZ" dirty="0" err="1" smtClean="0"/>
              <a:t>brownfieldů</a:t>
            </a:r>
            <a:r>
              <a:rPr lang="cs-CZ" dirty="0" smtClean="0"/>
              <a:t> za podpory OPPI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Národní databáze </a:t>
            </a:r>
            <a:r>
              <a:rPr lang="cs-CZ" b="1" dirty="0" err="1" smtClean="0"/>
              <a:t>brownfieldů</a:t>
            </a:r>
            <a:endParaRPr lang="cs-CZ" b="1" dirty="0" smtClean="0"/>
          </a:p>
          <a:p>
            <a:r>
              <a:rPr lang="cs-CZ" dirty="0" smtClean="0"/>
              <a:t>obsahuje stovky </a:t>
            </a:r>
            <a:r>
              <a:rPr lang="cs-CZ" dirty="0" err="1" smtClean="0"/>
              <a:t>brownfieldů</a:t>
            </a:r>
            <a:r>
              <a:rPr lang="cs-CZ" dirty="0" smtClean="0"/>
              <a:t> připravených pro plány domácích i zahraničních investorů</a:t>
            </a:r>
          </a:p>
          <a:p>
            <a:r>
              <a:rPr lang="cs-CZ" dirty="0"/>
              <a:t>u</a:t>
            </a:r>
            <a:r>
              <a:rPr lang="cs-CZ" dirty="0" smtClean="0"/>
              <a:t>snadňuje jejich majitelům najít pro </a:t>
            </a:r>
            <a:r>
              <a:rPr lang="cs-CZ" dirty="0" err="1" smtClean="0"/>
              <a:t>brownfieldy</a:t>
            </a:r>
            <a:r>
              <a:rPr lang="cs-CZ" dirty="0" smtClean="0"/>
              <a:t> nové využití</a:t>
            </a:r>
          </a:p>
          <a:p>
            <a:r>
              <a:rPr lang="cs-CZ" dirty="0" smtClean="0"/>
              <a:t>zjednodušuje </a:t>
            </a:r>
            <a:r>
              <a:rPr lang="cs-CZ" dirty="0"/>
              <a:t>investorům práci s výběrem nejvhodnějšího místa pro podnikání v České </a:t>
            </a:r>
            <a:r>
              <a:rPr lang="cs-CZ" dirty="0" smtClean="0"/>
              <a:t>republice</a:t>
            </a:r>
          </a:p>
          <a:p>
            <a:pPr marL="0" indent="0" algn="r">
              <a:buNone/>
            </a:pPr>
            <a:r>
              <a:rPr lang="cs-CZ" b="1" dirty="0" smtClean="0">
                <a:solidFill>
                  <a:schemeClr val="tx2"/>
                </a:solidFill>
              </a:rPr>
              <a:t>www.brownfieldy.cz</a:t>
            </a:r>
          </a:p>
          <a:p>
            <a:endParaRPr lang="cs-CZ" dirty="0" smtClean="0"/>
          </a:p>
          <a:p>
            <a:r>
              <a:rPr lang="cs-CZ" dirty="0" smtClean="0"/>
              <a:t>podpora regenerace </a:t>
            </a:r>
            <a:r>
              <a:rPr lang="cs-CZ" dirty="0" err="1" smtClean="0"/>
              <a:t>brownfieldů</a:t>
            </a:r>
            <a:r>
              <a:rPr lang="cs-CZ" dirty="0" smtClean="0"/>
              <a:t> z programů OPPI:</a:t>
            </a:r>
          </a:p>
          <a:p>
            <a:pPr lvl="1"/>
            <a:r>
              <a:rPr lang="cs-CZ" dirty="0" smtClean="0"/>
              <a:t>Nemovitosti, </a:t>
            </a:r>
            <a:r>
              <a:rPr lang="cs-CZ" dirty="0" err="1" smtClean="0"/>
              <a:t>Eko</a:t>
            </a:r>
            <a:r>
              <a:rPr lang="cs-CZ" dirty="0" smtClean="0"/>
              <a:t>-energie, Prosperita, Školicí střediska</a:t>
            </a:r>
          </a:p>
          <a:p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dhadujeme, že na </a:t>
            </a:r>
            <a:r>
              <a:rPr lang="cs-CZ" dirty="0"/>
              <a:t>regeneraci </a:t>
            </a:r>
            <a:r>
              <a:rPr lang="cs-CZ" dirty="0" err="1" smtClean="0"/>
              <a:t>brownfieldů</a:t>
            </a:r>
            <a:r>
              <a:rPr lang="cs-CZ" dirty="0" smtClean="0"/>
              <a:t> </a:t>
            </a:r>
            <a:r>
              <a:rPr lang="cs-CZ" dirty="0"/>
              <a:t>evidovaných </a:t>
            </a:r>
            <a:r>
              <a:rPr lang="cs-CZ" dirty="0" smtClean="0"/>
              <a:t>agenturou </a:t>
            </a:r>
            <a:r>
              <a:rPr lang="cs-CZ" dirty="0" err="1" smtClean="0"/>
              <a:t>CzechInvest</a:t>
            </a:r>
            <a:r>
              <a:rPr lang="cs-CZ" dirty="0" smtClean="0"/>
              <a:t> bude vydána bezmála 1 miliarda Kč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38073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OPPI – zkušenosti a poučení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</a:t>
            </a:r>
            <a:r>
              <a:rPr lang="cs-CZ" dirty="0" smtClean="0"/>
              <a:t>dministrace projektu žádajícího o podporu z OPPI probíhá v elektronické aplikaci </a:t>
            </a:r>
            <a:r>
              <a:rPr lang="cs-CZ" dirty="0" err="1" smtClean="0"/>
              <a:t>eAccount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/>
              <a:t>d</a:t>
            </a:r>
            <a:r>
              <a:rPr lang="cs-CZ" dirty="0" smtClean="0"/>
              <a:t>oporučení pro všechny fáze projektu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říprava projektu – kvalitní podnikatelský záměr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egistrační a plná žádost – správné vyplnění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ealizace projektu – dodržení všech podmínek a pravidel</a:t>
            </a:r>
          </a:p>
          <a:p>
            <a:pPr lvl="1"/>
            <a:r>
              <a:rPr lang="cs-CZ" dirty="0" smtClean="0"/>
              <a:t>úskalí výběrových řízení</a:t>
            </a:r>
          </a:p>
          <a:p>
            <a:pPr lvl="1"/>
            <a:r>
              <a:rPr lang="cs-CZ" dirty="0"/>
              <a:t>ž</a:t>
            </a:r>
            <a:r>
              <a:rPr lang="cs-CZ" dirty="0" smtClean="0"/>
              <a:t>ádost o platbu – potřebné náležitosti</a:t>
            </a:r>
          </a:p>
          <a:p>
            <a:r>
              <a:rPr lang="cs-CZ" dirty="0"/>
              <a:t>d</a:t>
            </a:r>
            <a:r>
              <a:rPr lang="cs-CZ" dirty="0" smtClean="0"/>
              <a:t>alší doporučení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održovaní lhůt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časné řešení změn</a:t>
            </a:r>
          </a:p>
          <a:p>
            <a:pPr lvl="1"/>
            <a:r>
              <a:rPr lang="cs-CZ" dirty="0"/>
              <a:t>u</a:t>
            </a:r>
            <a:r>
              <a:rPr lang="cs-CZ" dirty="0" smtClean="0"/>
              <a:t>rčení konkrétní osoby ve firmě jako projektového manažera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38073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CzechAccelerator</a:t>
            </a:r>
            <a:r>
              <a:rPr lang="cs-CZ" dirty="0" smtClean="0"/>
              <a:t> 2011-2014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pomáhá </a:t>
            </a:r>
            <a:r>
              <a:rPr lang="cs-CZ" dirty="0"/>
              <a:t>rozvíjet české technologické malé a střední podniky na zahraničních </a:t>
            </a:r>
            <a:r>
              <a:rPr lang="cs-CZ" dirty="0" smtClean="0"/>
              <a:t>trzích</a:t>
            </a:r>
            <a:endParaRPr lang="cs-CZ" dirty="0"/>
          </a:p>
          <a:p>
            <a:r>
              <a:rPr lang="cs-CZ" dirty="0" smtClean="0"/>
              <a:t>pobyt v podnikatelských inkubátorech po celém světě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ápadní pobřeží USA – Silicon </a:t>
            </a:r>
            <a:r>
              <a:rPr lang="cs-CZ" dirty="0" err="1" smtClean="0"/>
              <a:t>Valley</a:t>
            </a:r>
            <a:endParaRPr lang="cs-CZ" dirty="0" smtClean="0"/>
          </a:p>
          <a:p>
            <a:pPr lvl="1"/>
            <a:r>
              <a:rPr lang="cs-CZ" dirty="0"/>
              <a:t>v</a:t>
            </a:r>
            <a:r>
              <a:rPr lang="cs-CZ" dirty="0" smtClean="0"/>
              <a:t>ýchodní pobřeží USA – Boston</a:t>
            </a:r>
          </a:p>
          <a:p>
            <a:pPr lvl="1"/>
            <a:r>
              <a:rPr lang="cs-CZ" dirty="0" smtClean="0"/>
              <a:t>Singapur</a:t>
            </a:r>
          </a:p>
          <a:p>
            <a:pPr lvl="1"/>
            <a:r>
              <a:rPr lang="cs-CZ" dirty="0" smtClean="0"/>
              <a:t>Izrael</a:t>
            </a:r>
          </a:p>
          <a:p>
            <a:pPr lvl="1"/>
            <a:r>
              <a:rPr lang="cs-CZ" dirty="0" smtClean="0"/>
              <a:t>Švýcarsko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během </a:t>
            </a:r>
            <a:r>
              <a:rPr lang="cs-CZ" dirty="0"/>
              <a:t>čtyř výzev se projektu zúčastnilo 28 společností, 2 z nich </a:t>
            </a:r>
            <a:r>
              <a:rPr lang="cs-CZ" dirty="0" smtClean="0"/>
              <a:t>opakovaně</a:t>
            </a:r>
          </a:p>
          <a:p>
            <a:r>
              <a:rPr lang="cs-CZ" dirty="0"/>
              <a:t>a</a:t>
            </a:r>
            <a:r>
              <a:rPr lang="cs-CZ" dirty="0" smtClean="0"/>
              <a:t>ktuálně probíhá vyhodnocování V. výzvy (příjem žádostí ukončen 28. 2. 2013)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63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Nový CzechInvest">
      <a:dk1>
        <a:srgbClr val="002D62"/>
      </a:dk1>
      <a:lt1>
        <a:srgbClr val="FFFFFF"/>
      </a:lt1>
      <a:dk2>
        <a:srgbClr val="C90000"/>
      </a:dk2>
      <a:lt2>
        <a:srgbClr val="BAC9D6"/>
      </a:lt2>
      <a:accent1>
        <a:srgbClr val="E51937"/>
      </a:accent1>
      <a:accent2>
        <a:srgbClr val="6C98AC"/>
      </a:accent2>
      <a:accent3>
        <a:srgbClr val="8E6B8A"/>
      </a:accent3>
      <a:accent4>
        <a:srgbClr val="619080"/>
      </a:accent4>
      <a:accent5>
        <a:srgbClr val="969D55"/>
      </a:accent5>
      <a:accent6>
        <a:srgbClr val="D99B3B"/>
      </a:accent6>
      <a:hlink>
        <a:srgbClr val="1C9AD2"/>
      </a:hlink>
      <a:folHlink>
        <a:srgbClr val="C0B02B"/>
      </a:folHlink>
    </a:clrScheme>
    <a:fontScheme name="CzechInv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837</Words>
  <Application>Microsoft Office PowerPoint</Application>
  <PresentationFormat>Předvádění na obrazovce (4:3)</PresentationFormat>
  <Paragraphs>139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Podpora podnikání a investic v regionech ze Strukturálních fondů EU</vt:lpstr>
      <vt:lpstr>Přehled</vt:lpstr>
      <vt:lpstr>Programové období 2007-2013</vt:lpstr>
      <vt:lpstr>Operační program Podnikání a inovace (OPPI) 2007-2013</vt:lpstr>
      <vt:lpstr>Operační program Podnikání a inovace (OPPI) 2007-2013</vt:lpstr>
      <vt:lpstr>Význam OPPI pro rozvoj regionů</vt:lpstr>
      <vt:lpstr>Obnova brownfieldů za podpory OPPI</vt:lpstr>
      <vt:lpstr>OPPI – zkušenosti a poučení</vt:lpstr>
      <vt:lpstr>CzechAccelerator 2011-2014</vt:lpstr>
      <vt:lpstr>CzechEkoSystem</vt:lpstr>
      <vt:lpstr>Seed fond</vt:lpstr>
      <vt:lpstr>Programové období 2014+</vt:lpstr>
      <vt:lpstr>Nová pravidla pro poskytování regionální podpory v období 2014-2020</vt:lpstr>
      <vt:lpstr>Příprava programového období 2014+</vt:lpstr>
      <vt:lpstr>Prioritní osy OP PIK</vt:lpstr>
      <vt:lpstr>Podpora transferu znalostí</vt:lpstr>
      <vt:lpstr>Děkuji za pozornost.</vt:lpstr>
      <vt:lpstr>Agentura pro podporu podnikání a investic  Státní příspěvková organizace založena v roce 1992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odprezentuj.cz</dc:creator>
  <cp:lastModifiedBy>Menclová Petra</cp:lastModifiedBy>
  <cp:revision>113</cp:revision>
  <dcterms:created xsi:type="dcterms:W3CDTF">2012-06-20T14:31:06Z</dcterms:created>
  <dcterms:modified xsi:type="dcterms:W3CDTF">2013-04-23T13:21:49Z</dcterms:modified>
</cp:coreProperties>
</file>